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2"/>
  </p:notesMasterIdLst>
  <p:sldIdLst>
    <p:sldId id="333" r:id="rId3"/>
    <p:sldId id="347" r:id="rId4"/>
    <p:sldId id="348" r:id="rId5"/>
    <p:sldId id="349" r:id="rId6"/>
    <p:sldId id="350" r:id="rId7"/>
    <p:sldId id="351" r:id="rId8"/>
    <p:sldId id="356" r:id="rId9"/>
    <p:sldId id="353" r:id="rId10"/>
    <p:sldId id="354" r:id="rId11"/>
    <p:sldId id="355" r:id="rId12"/>
    <p:sldId id="357" r:id="rId13"/>
    <p:sldId id="358" r:id="rId14"/>
    <p:sldId id="359" r:id="rId15"/>
    <p:sldId id="360" r:id="rId16"/>
    <p:sldId id="361" r:id="rId17"/>
    <p:sldId id="362" r:id="rId18"/>
    <p:sldId id="363" r:id="rId19"/>
    <p:sldId id="364" r:id="rId20"/>
    <p:sldId id="282" r:id="rId21"/>
    <p:sldId id="365" r:id="rId22"/>
    <p:sldId id="366" r:id="rId23"/>
    <p:sldId id="367" r:id="rId24"/>
    <p:sldId id="368" r:id="rId25"/>
    <p:sldId id="369" r:id="rId26"/>
    <p:sldId id="269" r:id="rId27"/>
    <p:sldId id="370"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288" r:id="rId45"/>
    <p:sldId id="387" r:id="rId46"/>
    <p:sldId id="388"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1" r:id="rId60"/>
    <p:sldId id="402" r:id="rId61"/>
    <p:sldId id="403" r:id="rId62"/>
    <p:sldId id="404" r:id="rId63"/>
    <p:sldId id="405" r:id="rId64"/>
    <p:sldId id="406" r:id="rId65"/>
    <p:sldId id="408" r:id="rId66"/>
    <p:sldId id="409" r:id="rId67"/>
    <p:sldId id="410" r:id="rId68"/>
    <p:sldId id="411" r:id="rId69"/>
    <p:sldId id="412" r:id="rId70"/>
    <p:sldId id="413" r:id="rId71"/>
    <p:sldId id="414" r:id="rId72"/>
    <p:sldId id="415" r:id="rId73"/>
    <p:sldId id="416" r:id="rId74"/>
    <p:sldId id="417" r:id="rId75"/>
    <p:sldId id="294" r:id="rId76"/>
    <p:sldId id="418" r:id="rId77"/>
    <p:sldId id="419" r:id="rId78"/>
    <p:sldId id="420" r:id="rId79"/>
    <p:sldId id="301" r:id="rId80"/>
    <p:sldId id="307"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32" autoAdjust="0"/>
  </p:normalViewPr>
  <p:slideViewPr>
    <p:cSldViewPr snapToGrid="0" showGuides="1">
      <p:cViewPr varScale="1">
        <p:scale>
          <a:sx n="77" d="100"/>
          <a:sy n="77" d="100"/>
        </p:scale>
        <p:origin x="1618" y="67"/>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1C353F-6985-4DF6-996A-F91E2BB111E8}" type="datetimeFigureOut">
              <a:rPr lang="en-GB" smtClean="0"/>
              <a:t>08/06/2020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8080B-C691-43D4-9B34-EE215226A8B5}" type="slidenum">
              <a:rPr lang="en-GB" smtClean="0"/>
              <a:t>‹#›</a:t>
            </a:fld>
            <a:endParaRPr lang="en-GB"/>
          </a:p>
        </p:txBody>
      </p:sp>
    </p:spTree>
    <p:extLst>
      <p:ext uri="{BB962C8B-B14F-4D97-AF65-F5344CB8AC3E}">
        <p14:creationId xmlns:p14="http://schemas.microsoft.com/office/powerpoint/2010/main" val="25769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Plate_tectonics" TargetMode="External"/><Relationship Id="rId13" Type="http://schemas.openxmlformats.org/officeDocument/2006/relationships/hyperlink" Target="https://en.wikipedia.org/wiki/Water_vapor" TargetMode="External"/><Relationship Id="rId18" Type="http://schemas.openxmlformats.org/officeDocument/2006/relationships/hyperlink" Target="https://en.wikipedia.org/wiki/Europa_(moon)#cite_note-ChemDisequilib-109" TargetMode="External"/><Relationship Id="rId26" Type="http://schemas.openxmlformats.org/officeDocument/2006/relationships/hyperlink" Target="https://en.wikipedia.org/wiki/Extraterrestrial_liquid_water" TargetMode="External"/><Relationship Id="rId3" Type="http://schemas.openxmlformats.org/officeDocument/2006/relationships/hyperlink" Target="https://en.wikipedia.org/wiki/Europa_(moon)#cite_note-18" TargetMode="External"/><Relationship Id="rId21" Type="http://schemas.openxmlformats.org/officeDocument/2006/relationships/hyperlink" Target="https://en.wikipedia.org/wiki/Europa_(moon)#cite_note-EuropaLife-115" TargetMode="External"/><Relationship Id="rId7" Type="http://schemas.openxmlformats.org/officeDocument/2006/relationships/hyperlink" Target="https://en.wikipedia.org/wiki/Tidal_flexing" TargetMode="External"/><Relationship Id="rId12" Type="http://schemas.openxmlformats.org/officeDocument/2006/relationships/hyperlink" Target="https://en.wikipedia.org/wiki/Hubble_Space_Telescope" TargetMode="External"/><Relationship Id="rId17" Type="http://schemas.openxmlformats.org/officeDocument/2006/relationships/hyperlink" Target="https://en.wikipedia.org/wiki/Planetary_habitability" TargetMode="External"/><Relationship Id="rId25" Type="http://schemas.openxmlformats.org/officeDocument/2006/relationships/hyperlink" Target="https://en.wikipedia.org/wiki/Europa_(moon)#cite_note-jpl_2016-05-18-145" TargetMode="External"/><Relationship Id="rId2" Type="http://schemas.openxmlformats.org/officeDocument/2006/relationships/slide" Target="../slides/slide40.xml"/><Relationship Id="rId16" Type="http://schemas.openxmlformats.org/officeDocument/2006/relationships/hyperlink" Target="https://en.wikipedia.org/wiki/Europa_(moon)#cite_note-NASA-20131212-EU-23" TargetMode="External"/><Relationship Id="rId20" Type="http://schemas.openxmlformats.org/officeDocument/2006/relationships/hyperlink" Target="https://en.wikipedia.org/wiki/Hydrothermal_vent" TargetMode="External"/><Relationship Id="rId29" Type="http://schemas.openxmlformats.org/officeDocument/2006/relationships/hyperlink" Target="https://en.wikipedia.org/wiki/Europa_(moon)#cite_note-Phillips2006-147" TargetMode="External"/><Relationship Id="rId1" Type="http://schemas.openxmlformats.org/officeDocument/2006/relationships/notesMaster" Target="../notesMasters/notesMaster1.xml"/><Relationship Id="rId6" Type="http://schemas.openxmlformats.org/officeDocument/2006/relationships/hyperlink" Target="https://en.wikipedia.org/wiki/Europa_(moon)#cite_note-Tritt2002-19" TargetMode="External"/><Relationship Id="rId11" Type="http://schemas.openxmlformats.org/officeDocument/2006/relationships/hyperlink" Target="https://en.wikipedia.org/wiki/Europa_(moon)#cite_note-NASA-20150512-22" TargetMode="External"/><Relationship Id="rId24" Type="http://schemas.openxmlformats.org/officeDocument/2006/relationships/hyperlink" Target="https://en.wikipedia.org/wiki/Volcanism" TargetMode="External"/><Relationship Id="rId5" Type="http://schemas.openxmlformats.org/officeDocument/2006/relationships/hyperlink" Target="https://en.wikipedia.org/wiki/Extraterrestrial_life" TargetMode="External"/><Relationship Id="rId15" Type="http://schemas.openxmlformats.org/officeDocument/2006/relationships/hyperlink" Target="https://en.wikipedia.org/wiki/Cryogeyser" TargetMode="External"/><Relationship Id="rId23" Type="http://schemas.openxmlformats.org/officeDocument/2006/relationships/hyperlink" Target="https://en.wikipedia.org/wiki/Serpentinite" TargetMode="External"/><Relationship Id="rId28" Type="http://schemas.openxmlformats.org/officeDocument/2006/relationships/hyperlink" Target="https://en.wikipedia.org/wiki/Mantle_(geology)" TargetMode="External"/><Relationship Id="rId10" Type="http://schemas.openxmlformats.org/officeDocument/2006/relationships/hyperlink" Target="https://en.wikipedia.org/wiki/Europa_(moon)#cite_note-NASA-20140908-21" TargetMode="External"/><Relationship Id="rId19" Type="http://schemas.openxmlformats.org/officeDocument/2006/relationships/hyperlink" Target="https://en.wikipedia.org/wiki/Europa_(moon)#cite_note-Schulze-Makuch2001-143" TargetMode="External"/><Relationship Id="rId4" Type="http://schemas.openxmlformats.org/officeDocument/2006/relationships/hyperlink" Target="https://en.wikipedia.org/wiki/Water" TargetMode="External"/><Relationship Id="rId9" Type="http://schemas.openxmlformats.org/officeDocument/2006/relationships/hyperlink" Target="https://en.wikipedia.org/wiki/Europa_(moon)#cite_note-geology-20" TargetMode="External"/><Relationship Id="rId14" Type="http://schemas.openxmlformats.org/officeDocument/2006/relationships/hyperlink" Target="https://en.wikipedia.org/wiki/Enceladus" TargetMode="External"/><Relationship Id="rId22" Type="http://schemas.openxmlformats.org/officeDocument/2006/relationships/hyperlink" Target="https://en.wikipedia.org/wiki/Europa_(moon)#cite_note-Jones2001-144" TargetMode="External"/><Relationship Id="rId27" Type="http://schemas.openxmlformats.org/officeDocument/2006/relationships/hyperlink" Target="https://en.wikipedia.org/wiki/Europa_(moon)#cite_note-146"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8" Type="http://schemas.openxmlformats.org/officeDocument/2006/relationships/hyperlink" Target="http://en.wikipedia.org/wiki/J2000" TargetMode="External"/><Relationship Id="rId13" Type="http://schemas.openxmlformats.org/officeDocument/2006/relationships/hyperlink" Target="http://en.wikipedia.org/wiki/Advanced_Camera_for_Surveys" TargetMode="External"/><Relationship Id="rId3" Type="http://schemas.openxmlformats.org/officeDocument/2006/relationships/hyperlink" Target="http://en.wikipedia.org/wiki/Orion_(constellation)" TargetMode="External"/><Relationship Id="rId7" Type="http://schemas.openxmlformats.org/officeDocument/2006/relationships/hyperlink" Target="http://en.wikipedia.org/wiki/Declination" TargetMode="External"/><Relationship Id="rId12" Type="http://schemas.openxmlformats.org/officeDocument/2006/relationships/hyperlink" Target="http://en.wikipedia.org/wiki/Apparent_magnitude"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en.wikipedia.org/wiki/Right_ascension" TargetMode="External"/><Relationship Id="rId11" Type="http://schemas.openxmlformats.org/officeDocument/2006/relationships/hyperlink" Target="http://en.wikipedia.org/wiki/USNO" TargetMode="External"/><Relationship Id="rId5" Type="http://schemas.openxmlformats.org/officeDocument/2006/relationships/hyperlink" Target="http://en.wikipedia.org/wiki/Fornax" TargetMode="External"/><Relationship Id="rId10" Type="http://schemas.openxmlformats.org/officeDocument/2006/relationships/hyperlink" Target="http://en.wikipedia.org/wiki/Celestial_sphere" TargetMode="External"/><Relationship Id="rId4" Type="http://schemas.openxmlformats.org/officeDocument/2006/relationships/hyperlink" Target="http://en.wikipedia.org/wiki/Southern_Hemisphere" TargetMode="External"/><Relationship Id="rId9" Type="http://schemas.openxmlformats.org/officeDocument/2006/relationships/hyperlink" Target="http://en.wikipedia.org/wiki/Minute_of_arc" TargetMode="External"/><Relationship Id="rId14" Type="http://schemas.openxmlformats.org/officeDocument/2006/relationships/hyperlink" Target="http://en.wikipedia.org/wiki/Near_Infrared_Camera_and_Multi-Object_Spectromet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AFDA516-83E3-4EE9-9FC4-31FFFCBE01A8}" type="slidenum">
              <a:rPr lang="en-GB" altLang="en-US" smtClean="0"/>
              <a:pPr eaLnBrk="1" hangingPunct="1">
                <a:spcBef>
                  <a:spcPct val="0"/>
                </a:spcBef>
              </a:pPr>
              <a:t>1</a:t>
            </a:fld>
            <a:endParaRPr lang="en-GB" alt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 this presentation</a:t>
            </a:r>
            <a:r>
              <a:rPr lang="en-GB" baseline="0" dirty="0"/>
              <a:t> we are</a:t>
            </a:r>
            <a:r>
              <a:rPr lang="en-GB" dirty="0"/>
              <a:t> going </a:t>
            </a:r>
            <a:r>
              <a:rPr lang="en-GB" baseline="0" dirty="0"/>
              <a:t>on a journey from the Earth far out into space, through our solar system and beyond to the stars, the galaxies and the limits of the known universe.</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favoured explanation for its existence is that it was formed when the Earth was very young, some four and a half billion years ago, when another large body struck the Earth and knocked a piece off. In the early life of the solar system there was a lot of left-over material floating around, and large meteorites struck the Moon, forming huge craters. Those craters were then filled with lava from volcanic eruptions, and formed the flat dark areas, called mare or seas. Many smaller meteorites also struck the Moon, and these created the craters and mountains. The same happened to the Earth, but the craters have largely been eroded away by wind and rain. On the Moon they survive because there is no atmosphere to cause erosion. The Moon is not only pretty to look at; it is vital to us. Without the Moon’s stabilising influence the Earth’s axis would flop around; there would be no regular seasons, and that would have made it much more difficult, if not impossible, for life to develop.</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10</a:t>
            </a:fld>
            <a:endParaRPr lang="en-GB"/>
          </a:p>
        </p:txBody>
      </p:sp>
    </p:spTree>
    <p:extLst>
      <p:ext uri="{BB962C8B-B14F-4D97-AF65-F5344CB8AC3E}">
        <p14:creationId xmlns:p14="http://schemas.microsoft.com/office/powerpoint/2010/main" val="548973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CF6C65E-902F-4386-976B-E039A375B395}" type="slidenum">
              <a:rPr lang="en-US" altLang="en-US" smtClean="0"/>
              <a:pPr eaLnBrk="1" hangingPunct="1"/>
              <a:t>11</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The solar system consists of the Sun and eight planets,</a:t>
            </a:r>
            <a:r>
              <a:rPr lang="en-GB" altLang="en-US" baseline="0" dirty="0"/>
              <a:t> including the Earth. It also includes thousands of asteroids, mostly between Mars and Jupiter</a:t>
            </a:r>
            <a:r>
              <a:rPr lang="en-GB" altLang="en-US" dirty="0"/>
              <a:t>. These all orbit the Sun. There</a:t>
            </a:r>
            <a:r>
              <a:rPr lang="en-GB" altLang="en-US" baseline="0" dirty="0"/>
              <a:t> are also comets, which make appearances from time to time. Note that the Earth, being the third planet from the Sun, is in the inner solar system.</a:t>
            </a:r>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may be clearer in this graphic, which shows the planets at the right scale, although their distances are not. Note that the four inner planets (Mercury, Venus, Earth and Mars) are all fairly small, compared with the enormous four outer planets (Jupiter, Saturn, Uranus and Neptune). The four inner planets are rocky like the Earth, but the four outer planets are largely made of gas. There are various mnemonics for remembering the order of the planets. [CLICK] My favourite is one I made up myself: “My Very Easy Method: Just Stay Up Nights! It has the feature that not only do the words all start with the first letter of each planet, but the colon represents the asteroids, and the exclamation mark represents the comets.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12</a:t>
            </a:fld>
            <a:endParaRPr lang="en-GB"/>
          </a:p>
        </p:txBody>
      </p:sp>
    </p:spTree>
    <p:extLst>
      <p:ext uri="{BB962C8B-B14F-4D97-AF65-F5344CB8AC3E}">
        <p14:creationId xmlns:p14="http://schemas.microsoft.com/office/powerpoint/2010/main" val="396249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relative</a:t>
            </a:r>
            <a:r>
              <a:rPr lang="en-GB" baseline="0" dirty="0"/>
              <a:t> sizes of the rocky planets, including Pluto, which has been downgraded to the category of dwarf planet. I will come to the reasons why later. [CLICK] This shows both the rocky and the giant gaseous planets. [CLICK] And shows the planets compared with the Sun.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13</a:t>
            </a:fld>
            <a:endParaRPr lang="en-GB"/>
          </a:p>
        </p:txBody>
      </p:sp>
    </p:spTree>
    <p:extLst>
      <p:ext uri="{BB962C8B-B14F-4D97-AF65-F5344CB8AC3E}">
        <p14:creationId xmlns:p14="http://schemas.microsoft.com/office/powerpoint/2010/main" val="93749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Sun is enormous compared with the planets. You could fit over</a:t>
            </a:r>
            <a:r>
              <a:rPr lang="en-GB" baseline="0" dirty="0"/>
              <a:t> a hundred Earth’s across the Sun, and it could contain a million Earths. As a normal star it is a huge ball of energy, powered by a nuclear fusion process which converts Hydrogen to Helium, releasing the heat and light upon which all life depends. Its internal temperature is millions of degrees, its surface temperature about 6000 degrees. Sunspots are lower-temperature areas associated with the Sun’s magnetic field. The Sun is about 4½ billion years old, and has a total expected lifetime of 10 billion years.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14</a:t>
            </a:fld>
            <a:endParaRPr lang="en-GB"/>
          </a:p>
        </p:txBody>
      </p:sp>
    </p:spTree>
    <p:extLst>
      <p:ext uri="{BB962C8B-B14F-4D97-AF65-F5344CB8AC3E}">
        <p14:creationId xmlns:p14="http://schemas.microsoft.com/office/powerpoint/2010/main" val="2916324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Sun</a:t>
            </a:r>
            <a:r>
              <a:rPr lang="en-GB" baseline="0" dirty="0"/>
              <a:t> surface is a seething mass, sometimes producing huge solar flares ejecting millions of tons of material into space.</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15</a:t>
            </a:fld>
            <a:endParaRPr lang="en-GB"/>
          </a:p>
        </p:txBody>
      </p:sp>
    </p:spTree>
    <p:extLst>
      <p:ext uri="{BB962C8B-B14F-4D97-AF65-F5344CB8AC3E}">
        <p14:creationId xmlns:p14="http://schemas.microsoft.com/office/powerpoint/2010/main" val="1840531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150 million kilometres (93 million miles) away, a</a:t>
            </a:r>
            <a:r>
              <a:rPr lang="en-GB" baseline="0" dirty="0"/>
              <a:t> distance called an astronomical unit, and it takes light over eight minutes to get to us.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16</a:t>
            </a:fld>
            <a:endParaRPr lang="en-GB"/>
          </a:p>
        </p:txBody>
      </p:sp>
    </p:spTree>
    <p:extLst>
      <p:ext uri="{BB962C8B-B14F-4D97-AF65-F5344CB8AC3E}">
        <p14:creationId xmlns:p14="http://schemas.microsoft.com/office/powerpoint/2010/main" val="381037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the Moon</a:t>
            </a:r>
            <a:r>
              <a:rPr lang="en-GB" baseline="0" dirty="0"/>
              <a:t> passes directly in front of the Sun, producing the magnificent total eclipse, and revealing the beautiful corona or outer atmosphere of the Sun. This is a stack of six pictures I took a couple of years ago during the Great American Eclipse.</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17</a:t>
            </a:fld>
            <a:endParaRPr lang="en-GB"/>
          </a:p>
        </p:txBody>
      </p:sp>
    </p:spTree>
    <p:extLst>
      <p:ext uri="{BB962C8B-B14F-4D97-AF65-F5344CB8AC3E}">
        <p14:creationId xmlns:p14="http://schemas.microsoft.com/office/powerpoint/2010/main" val="15086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Sun’s atomic energy makes itself felt in other ways,</a:t>
            </a:r>
            <a:r>
              <a:rPr lang="en-GB" baseline="0" dirty="0"/>
              <a:t> when solar particles are affected by the Earth’s magnetic field, producing aurora or northern lights, such as this one which I photographed last year during a cruise along the coast of Norway.</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18</a:t>
            </a:fld>
            <a:endParaRPr lang="en-GB"/>
          </a:p>
        </p:txBody>
      </p:sp>
    </p:spTree>
    <p:extLst>
      <p:ext uri="{BB962C8B-B14F-4D97-AF65-F5344CB8AC3E}">
        <p14:creationId xmlns:p14="http://schemas.microsoft.com/office/powerpoint/2010/main" val="393364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879F976-7E4D-465A-B793-467F969B1807}" type="slidenum">
              <a:rPr lang="en-GB" smtClean="0"/>
              <a:pPr eaLnBrk="1" hangingPunct="1"/>
              <a:t>20</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a:t>It looks superficially like our Moon, [CLICK] i</a:t>
            </a:r>
            <a:r>
              <a:rPr lang="en-GB" dirty="0"/>
              <a:t>ts surface covered with craters.</a:t>
            </a:r>
            <a:endParaRPr lang="en-US" dirty="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start off the presentation by getting an idea of the distances</a:t>
            </a:r>
            <a:r>
              <a:rPr lang="en-GB" baseline="0" dirty="0"/>
              <a:t> involved. Here are two objects which look somewhat similar in size and brightness, although not in shape. But they are very different kinds of objects. [CLICK] One is a comet, and [CLICK] the other is a star cluster. [CLICK] It took the light of the comet just 12½ minutes to reach us, but [CLICK] the light from the star cluster took 25,000 years! [CLICK] So the star cluster is over a billion times further away than the comet, and clearly much larger.</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a:t>
            </a:fld>
            <a:endParaRPr lang="en-GB"/>
          </a:p>
        </p:txBody>
      </p:sp>
    </p:spTree>
    <p:extLst>
      <p:ext uri="{BB962C8B-B14F-4D97-AF65-F5344CB8AC3E}">
        <p14:creationId xmlns:p14="http://schemas.microsoft.com/office/powerpoint/2010/main" val="2210664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planet from the Sun is Venus. We can never see its surface from the Earth because it is permanently covered with dense cloud containing</a:t>
            </a:r>
            <a:r>
              <a:rPr lang="en-GB" baseline="0" dirty="0"/>
              <a:t> mostly sulphuric acid</a:t>
            </a:r>
            <a:r>
              <a:rPr lang="en-GB" dirty="0"/>
              <a:t>. Take my advice</a:t>
            </a:r>
            <a:r>
              <a:rPr lang="en-GB" baseline="0" dirty="0"/>
              <a:t> and do not go on holiday there. It suffers from a huge runaway greenhouse effect. Its atmosphere is almost entirely carbon dioxide. Its surface temperature is over 450 degrees. Its air pressure at the surface is over 90 times the air pressure on Earth, and it has 200 mph winds. So you would be suffocated, crushed by the air pressure, roasted, and rained on by hot sulphuric acid! Not a pleasant place!</a:t>
            </a:r>
          </a:p>
          <a:p>
            <a:r>
              <a:rPr lang="en-GB" baseline="0" dirty="0"/>
              <a:t>[</a:t>
            </a:r>
            <a:r>
              <a:rPr lang="en-GB" dirty="0"/>
              <a:t>https://en.wikipedia.org/wiki/Venus.]</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21</a:t>
            </a:fld>
            <a:endParaRPr lang="en-GB"/>
          </a:p>
        </p:txBody>
      </p:sp>
    </p:spTree>
    <p:extLst>
      <p:ext uri="{BB962C8B-B14F-4D97-AF65-F5344CB8AC3E}">
        <p14:creationId xmlns:p14="http://schemas.microsoft.com/office/powerpoint/2010/main" val="2387432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we cannot</a:t>
            </a:r>
            <a:r>
              <a:rPr lang="en-GB" baseline="0" dirty="0"/>
              <a:t> observe the surface of Venus w</a:t>
            </a:r>
            <a:r>
              <a:rPr lang="en-GB" dirty="0"/>
              <a:t>e do</a:t>
            </a:r>
            <a:r>
              <a:rPr lang="en-GB" baseline="0" dirty="0"/>
              <a:t> know what it looks like, thanks to radar observations from spacecraft. [CLICK] Venus is a similar size to the Earth, and can serve as a warning to us of what can happen if we allow rampant global warming.</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22</a:t>
            </a:fld>
            <a:endParaRPr lang="en-GB"/>
          </a:p>
        </p:txBody>
      </p:sp>
    </p:spTree>
    <p:extLst>
      <p:ext uri="{BB962C8B-B14F-4D97-AF65-F5344CB8AC3E}">
        <p14:creationId xmlns:p14="http://schemas.microsoft.com/office/powerpoint/2010/main" val="188959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Venus</a:t>
            </a:r>
            <a:r>
              <a:rPr lang="en-GB" baseline="0" dirty="0"/>
              <a:t> </a:t>
            </a:r>
            <a:r>
              <a:rPr lang="en-GB" dirty="0"/>
              <a:t>clearly shows evidence of impact craters like</a:t>
            </a:r>
            <a:r>
              <a:rPr lang="en-GB" baseline="0" dirty="0"/>
              <a:t> those of the Moon and Mercury, and [CLICK] volcanoes which were active in its distance past.</a:t>
            </a:r>
          </a:p>
          <a:p>
            <a:r>
              <a:rPr lang="en-GB" baseline="0" dirty="0"/>
              <a:t>[</a:t>
            </a:r>
            <a:r>
              <a:rPr lang="en-GB" dirty="0"/>
              <a:t>Magellan spacecraft radar images of Maat Mons</a:t>
            </a:r>
            <a:r>
              <a:rPr lang="en-GB" baseline="0" dirty="0"/>
              <a:t> volcano and three impact craters,</a:t>
            </a:r>
            <a:r>
              <a:rPr lang="en-GB" dirty="0"/>
              <a:t> 1996. See https://photojournal.jpl.nasa.gov/catalog/pia00254</a:t>
            </a:r>
            <a:r>
              <a:rPr lang="en-GB" baseline="0" dirty="0"/>
              <a:t> and https://photojournal.jpl.nasa.gov/catalog/PIA00103.</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23</a:t>
            </a:fld>
            <a:endParaRPr lang="en-GB"/>
          </a:p>
        </p:txBody>
      </p:sp>
    </p:spTree>
    <p:extLst>
      <p:ext uri="{BB962C8B-B14F-4D97-AF65-F5344CB8AC3E}">
        <p14:creationId xmlns:p14="http://schemas.microsoft.com/office/powerpoint/2010/main" val="1399665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come to the third rock from the Sun – the Earth</a:t>
            </a:r>
            <a:r>
              <a:rPr lang="en-GB" baseline="0" dirty="0"/>
              <a:t>. Perhaps unsurprisingly it is the most beautiful planet when seen from space. It is also the only place in the universe where we definitely know that life exists, and we think some of it may be intelligent! Intelligent or not, all life depends on the very thin atmosphere, which is barely discernible in this famous ‘Blue Marble’ image taken by the Apollo 17 astronauts.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24</a:t>
            </a:fld>
            <a:endParaRPr lang="en-GB"/>
          </a:p>
        </p:txBody>
      </p:sp>
    </p:spTree>
    <p:extLst>
      <p:ext uri="{BB962C8B-B14F-4D97-AF65-F5344CB8AC3E}">
        <p14:creationId xmlns:p14="http://schemas.microsoft.com/office/powerpoint/2010/main" val="684793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fourth</a:t>
            </a:r>
            <a:r>
              <a:rPr lang="en-GB" baseline="0" dirty="0"/>
              <a:t> and last of the rocky planets of the inner solar system – </a:t>
            </a:r>
            <a:r>
              <a:rPr lang="en-GB" dirty="0"/>
              <a:t>Mars, appropriately named</a:t>
            </a:r>
            <a:r>
              <a:rPr lang="en-GB" baseline="0" dirty="0"/>
              <a:t> the red planet. Red, because it has a rusty coating of iron oxide.</a:t>
            </a:r>
            <a:endParaRPr lang="en-GB" dirty="0"/>
          </a:p>
          <a:p>
            <a:r>
              <a:rPr lang="en-GB" dirty="0"/>
              <a:t>[https://en.wikipedia.org/wiki/Mars]</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26</a:t>
            </a:fld>
            <a:endParaRPr lang="en-GB"/>
          </a:p>
        </p:txBody>
      </p:sp>
    </p:spTree>
    <p:extLst>
      <p:ext uri="{BB962C8B-B14F-4D97-AF65-F5344CB8AC3E}">
        <p14:creationId xmlns:p14="http://schemas.microsoft.com/office/powerpoint/2010/main" val="3831331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about half</a:t>
            </a:r>
            <a:r>
              <a:rPr lang="en-GB" baseline="0" dirty="0"/>
              <a:t> the size of the Earth.</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27</a:t>
            </a:fld>
            <a:endParaRPr lang="en-GB"/>
          </a:p>
        </p:txBody>
      </p:sp>
    </p:spTree>
    <p:extLst>
      <p:ext uri="{BB962C8B-B14F-4D97-AF65-F5344CB8AC3E}">
        <p14:creationId xmlns:p14="http://schemas.microsoft.com/office/powerpoint/2010/main" val="2624640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has icy polar caps, clearly visible even in small telescopes, although this image is by the Global Surveyor</a:t>
            </a:r>
            <a:r>
              <a:rPr lang="en-GB" baseline="0" dirty="0"/>
              <a:t> spacecraft orbiting Mars. And interestingly it has red daylight skies and blue sunsets.</a:t>
            </a:r>
            <a:endParaRPr lang="en-GB" dirty="0"/>
          </a:p>
          <a:p>
            <a:r>
              <a:rPr lang="en-GB" dirty="0"/>
              <a:t>[Mars Global Surveyor, Summer 2000.]</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28</a:t>
            </a:fld>
            <a:endParaRPr lang="en-GB"/>
          </a:p>
        </p:txBody>
      </p:sp>
    </p:spTree>
    <p:extLst>
      <p:ext uri="{BB962C8B-B14F-4D97-AF65-F5344CB8AC3E}">
        <p14:creationId xmlns:p14="http://schemas.microsoft.com/office/powerpoint/2010/main" val="2853246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in recent years rover craft have</a:t>
            </a:r>
            <a:r>
              <a:rPr lang="en-GB" baseline="0" dirty="0"/>
              <a:t> been landed on its surface, and undertaken investigations to determine whether life of some form ever existed or may even still exist on the planet. This one is a cleverly taken </a:t>
            </a:r>
            <a:r>
              <a:rPr lang="en-GB" baseline="0" dirty="0" err="1"/>
              <a:t>selfie</a:t>
            </a:r>
            <a:r>
              <a:rPr lang="en-GB" baseline="0" dirty="0"/>
              <a:t> by the Mars Curiosity Rover.</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29</a:t>
            </a:fld>
            <a:endParaRPr lang="en-GB"/>
          </a:p>
        </p:txBody>
      </p:sp>
    </p:spTree>
    <p:extLst>
      <p:ext uri="{BB962C8B-B14F-4D97-AF65-F5344CB8AC3E}">
        <p14:creationId xmlns:p14="http://schemas.microsoft.com/office/powerpoint/2010/main" val="3528900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returned by this craft show a landscape not unlike some of</a:t>
            </a:r>
            <a:r>
              <a:rPr lang="en-GB" baseline="0" dirty="0"/>
              <a:t> the desert areas of the Earth.</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30</a:t>
            </a:fld>
            <a:endParaRPr lang="en-GB"/>
          </a:p>
        </p:txBody>
      </p:sp>
    </p:spTree>
    <p:extLst>
      <p:ext uri="{BB962C8B-B14F-4D97-AF65-F5344CB8AC3E}">
        <p14:creationId xmlns:p14="http://schemas.microsoft.com/office/powerpoint/2010/main" val="229453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geological</a:t>
            </a:r>
            <a:r>
              <a:rPr lang="en-GB" baseline="0" dirty="0"/>
              <a:t> evidence, including effects of surface water in the distant past, is clear.</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31</a:t>
            </a:fld>
            <a:endParaRPr lang="en-GB"/>
          </a:p>
        </p:txBody>
      </p:sp>
    </p:spTree>
    <p:extLst>
      <p:ext uri="{BB962C8B-B14F-4D97-AF65-F5344CB8AC3E}">
        <p14:creationId xmlns:p14="http://schemas.microsoft.com/office/powerpoint/2010/main" val="2536186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common unit of distance</a:t>
            </a:r>
            <a:r>
              <a:rPr lang="en-GB" baseline="0" dirty="0"/>
              <a:t> used by astronomers is the light-year, which is based on the speed of light. [CLICK] Light travels at 186,000 miles per second. [CLICK] So in one minute it travels over 11 million miles, [CLICK] and we can call that distance a light-minute. [CLICK] In one hour it travels 670 million miles, [CLICK] and in one year it travels about 6 trillion miles. [CLICK] That distance is a light-year. So just remember that when we refer to a light-year we are talking about a very long distance.</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a:t>
            </a:fld>
            <a:endParaRPr lang="en-GB"/>
          </a:p>
        </p:txBody>
      </p:sp>
    </p:spTree>
    <p:extLst>
      <p:ext uri="{BB962C8B-B14F-4D97-AF65-F5344CB8AC3E}">
        <p14:creationId xmlns:p14="http://schemas.microsoft.com/office/powerpoint/2010/main" val="3978753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have the asteroid belt</a:t>
            </a:r>
            <a:r>
              <a:rPr lang="en-GB" baseline="0" dirty="0"/>
              <a:t> between Mars and Jupiter, the sizes of the millions of rocky asteroids typically ranging from a few feet to a few hundred miles. A few have been visited by spacecraft, and there is even hope that one day they might be mined for minerals.</a:t>
            </a:r>
            <a:endParaRPr lang="en-GB" dirty="0"/>
          </a:p>
          <a:p>
            <a:r>
              <a:rPr lang="en-GB" dirty="0"/>
              <a:t>[https://en.wikipedia.org/wiki/Asteroid]</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32</a:t>
            </a:fld>
            <a:endParaRPr lang="en-GB"/>
          </a:p>
        </p:txBody>
      </p:sp>
    </p:spTree>
    <p:extLst>
      <p:ext uri="{BB962C8B-B14F-4D97-AF65-F5344CB8AC3E}">
        <p14:creationId xmlns:p14="http://schemas.microsoft.com/office/powerpoint/2010/main" val="1165378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not wanting to worry you unduly I should point</a:t>
            </a:r>
            <a:r>
              <a:rPr lang="en-GB" baseline="0" dirty="0"/>
              <a:t> out that some asteroids do cross the orbit of the Earth, as shown in this graphic. The good news is that a lot of effort is being expended to identify those which might endanger the Earth, and that so far none has been identified which is likely to collide with our planet in the foreseeable future, and that there is research into how best to deflect any asteroid which might come too close.</a:t>
            </a:r>
            <a:endParaRPr lang="en-GB" dirty="0"/>
          </a:p>
          <a:p>
            <a:r>
              <a:rPr lang="en-GB" dirty="0"/>
              <a:t>[https://en.wikipedia.org/wiki/Asteroid]</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33</a:t>
            </a:fld>
            <a:endParaRPr lang="en-GB"/>
          </a:p>
        </p:txBody>
      </p:sp>
    </p:spTree>
    <p:extLst>
      <p:ext uri="{BB962C8B-B14F-4D97-AF65-F5344CB8AC3E}">
        <p14:creationId xmlns:p14="http://schemas.microsoft.com/office/powerpoint/2010/main" val="1765464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minor bodies of the solar system are comets. Many are</a:t>
            </a:r>
            <a:r>
              <a:rPr lang="en-GB" baseline="0" dirty="0"/>
              <a:t> discovered every year, but most are too faint to come to public attention. Every now and again, however, a bright one makes an appearance, and many of you will remember Comet Hale-Bopp in 1997. Here are a couple of pictures I took, one with a Neolithic standing stone. Comets are large dirty snowballs – ice with rock and dust, typically a few miles wide – which comes from the outer solar system, gets heated by the Sun, liberating quantities of gas and dust, which become the comets’ tails.  </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34</a:t>
            </a:fld>
            <a:endParaRPr lang="en-GB"/>
          </a:p>
        </p:txBody>
      </p:sp>
    </p:spTree>
    <p:extLst>
      <p:ext uri="{BB962C8B-B14F-4D97-AF65-F5344CB8AC3E}">
        <p14:creationId xmlns:p14="http://schemas.microsoft.com/office/powerpoint/2010/main" val="2844490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that dust can enter the Earth’s atmosphere</a:t>
            </a:r>
            <a:r>
              <a:rPr lang="en-GB" baseline="0" dirty="0"/>
              <a:t> at high speed and burn up, creating meteors or shooting stars.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35</a:t>
            </a:fld>
            <a:endParaRPr lang="en-GB"/>
          </a:p>
        </p:txBody>
      </p:sp>
    </p:spTree>
    <p:extLst>
      <p:ext uri="{BB962C8B-B14F-4D97-AF65-F5344CB8AC3E}">
        <p14:creationId xmlns:p14="http://schemas.microsoft.com/office/powerpoint/2010/main" val="1415378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a piece</a:t>
            </a:r>
            <a:r>
              <a:rPr lang="en-GB" baseline="0" dirty="0"/>
              <a:t> of space rock can reach the Earth as a meteorite, the largest of which is on display in New York.</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36</a:t>
            </a:fld>
            <a:endParaRPr lang="en-GB"/>
          </a:p>
        </p:txBody>
      </p:sp>
    </p:spTree>
    <p:extLst>
      <p:ext uri="{BB962C8B-B14F-4D97-AF65-F5344CB8AC3E}">
        <p14:creationId xmlns:p14="http://schemas.microsoft.com/office/powerpoint/2010/main" val="2655260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largest planet</a:t>
            </a:r>
            <a:r>
              <a:rPr lang="en-GB" baseline="0" dirty="0"/>
              <a:t> in the solar system by far is Jupiter, a gas giant with a mass three times that of all the other planets put together. It is some 300 million miles from the Sun, or five times Earth’s distance. It rotates rapidly – just ten hours, compared with our 24 hours.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37</a:t>
            </a:fld>
            <a:endParaRPr lang="en-GB"/>
          </a:p>
        </p:txBody>
      </p:sp>
    </p:spTree>
    <p:extLst>
      <p:ext uri="{BB962C8B-B14F-4D97-AF65-F5344CB8AC3E}">
        <p14:creationId xmlns:p14="http://schemas.microsoft.com/office/powerpoint/2010/main" val="3115479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Eleven Earths [CLICK] could fit across its diameter.</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38</a:t>
            </a:fld>
            <a:endParaRPr lang="en-GB"/>
          </a:p>
        </p:txBody>
      </p:sp>
    </p:spTree>
    <p:extLst>
      <p:ext uri="{BB962C8B-B14F-4D97-AF65-F5344CB8AC3E}">
        <p14:creationId xmlns:p14="http://schemas.microsoft.com/office/powerpoint/2010/main" val="1471618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Jupiter has 79</a:t>
            </a:r>
            <a:r>
              <a:rPr lang="en-GB" baseline="0" dirty="0"/>
              <a:t> moons. These are the four largest. </a:t>
            </a:r>
            <a:r>
              <a:rPr lang="en-GB" dirty="0"/>
              <a:t>Ganymede is largest moon in the solar system.</a:t>
            </a:r>
            <a:r>
              <a:rPr lang="en-GB" baseline="0" dirty="0"/>
              <a:t> Io is the most geologically active. </a:t>
            </a:r>
            <a:r>
              <a:rPr lang="en-GB" baseline="0" dirty="0" err="1"/>
              <a:t>Callisto</a:t>
            </a:r>
            <a:r>
              <a:rPr lang="en-GB" baseline="0" dirty="0"/>
              <a:t> has a rock and ice surface, Europa has an icy surface, both with subsurface oceans and possibility of some form of life.</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39</a:t>
            </a:fld>
            <a:endParaRPr lang="en-GB"/>
          </a:p>
        </p:txBody>
      </p:sp>
    </p:spTree>
    <p:extLst>
      <p:ext uri="{BB962C8B-B14F-4D97-AF65-F5344CB8AC3E}">
        <p14:creationId xmlns:p14="http://schemas.microsoft.com/office/powerpoint/2010/main" val="2093201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rPr>
              <a:t>The icy surface of Europa, for example, possibly covers a huge ocean of water, holding twice as much as all the water on Earth.</a:t>
            </a:r>
          </a:p>
          <a:p>
            <a:r>
              <a:rPr lang="en-GB" altLang="en-US" dirty="0">
                <a:latin typeface="Arial" charset="0"/>
              </a:rPr>
              <a:t>It has an extremely thin oxygen atmosphere.</a:t>
            </a:r>
          </a:p>
          <a:p>
            <a:r>
              <a:rPr lang="en-GB" altLang="en-US" dirty="0">
                <a:latin typeface="Arial" charset="0"/>
              </a:rPr>
              <a:t>[Jupiter’s moon Europa also seems a possible stomping ground for E.T. due to its potential water and volcanic activity. Though the surface seems to be frozen, many suspect that buried underneath is an ocean of liquid water. Volcanic activity on the moon could provide life-supporting heat, as well as important chemicals needed by living organisms. Microbial life could potentially survive near hydrothermal vents on Europa, as it does on Earth.] http://www.wired.com/2009/01/et-life/.</a:t>
            </a:r>
          </a:p>
          <a:p>
            <a:endParaRPr lang="en-GB" altLang="en-US" dirty="0">
              <a:latin typeface="Arial" charset="0"/>
            </a:endParaRPr>
          </a:p>
          <a:p>
            <a:r>
              <a:rPr lang="en-GB" sz="1200" b="0" i="0" kern="1200" dirty="0">
                <a:solidFill>
                  <a:schemeClr val="tx1"/>
                </a:solidFill>
                <a:effectLst/>
                <a:latin typeface="Arial" pitchFamily="34" charset="0"/>
                <a:ea typeface="+mn-ea"/>
                <a:cs typeface="+mn-cs"/>
              </a:rPr>
              <a:t>https://en.wikipedia.org/wiki/Europa_(moon): Europa has the smoothest surface of any known solid object in the Solar System.</a:t>
            </a:r>
            <a:r>
              <a:rPr lang="en-GB" sz="1200" b="0" i="0" u="none" strike="noStrike" kern="1200" baseline="30000" dirty="0">
                <a:solidFill>
                  <a:schemeClr val="tx1"/>
                </a:solidFill>
                <a:effectLst/>
                <a:latin typeface="Arial" pitchFamily="34" charset="0"/>
                <a:ea typeface="+mn-ea"/>
                <a:cs typeface="+mn-cs"/>
                <a:hlinkClick r:id="rId3"/>
              </a:rPr>
              <a:t>[12]</a:t>
            </a:r>
            <a:r>
              <a:rPr lang="en-GB" sz="1200" b="0" i="0" kern="1200" dirty="0">
                <a:solidFill>
                  <a:schemeClr val="tx1"/>
                </a:solidFill>
                <a:effectLst/>
                <a:latin typeface="Arial" pitchFamily="34" charset="0"/>
                <a:ea typeface="+mn-ea"/>
                <a:cs typeface="+mn-cs"/>
              </a:rPr>
              <a:t> The apparent youth and smoothness of the surface have led to the hypothesis that a </a:t>
            </a:r>
            <a:r>
              <a:rPr lang="en-GB" sz="1200" b="0" i="0" u="none" strike="noStrike" kern="1200" dirty="0">
                <a:solidFill>
                  <a:schemeClr val="tx1"/>
                </a:solidFill>
                <a:effectLst/>
                <a:latin typeface="Arial" pitchFamily="34" charset="0"/>
                <a:ea typeface="+mn-ea"/>
                <a:cs typeface="+mn-cs"/>
                <a:hlinkClick r:id="rId4" tooltip="Water"/>
              </a:rPr>
              <a:t>water</a:t>
            </a:r>
            <a:r>
              <a:rPr lang="en-GB" sz="1200" b="0" i="0" kern="1200" dirty="0">
                <a:solidFill>
                  <a:schemeClr val="tx1"/>
                </a:solidFill>
                <a:effectLst/>
                <a:latin typeface="Arial" pitchFamily="34" charset="0"/>
                <a:ea typeface="+mn-ea"/>
                <a:cs typeface="+mn-cs"/>
              </a:rPr>
              <a:t> ocean exists beneath it, which could conceivably </a:t>
            </a:r>
            <a:r>
              <a:rPr lang="en-GB" sz="1200" b="0" i="0" kern="1200" dirty="0" err="1">
                <a:solidFill>
                  <a:schemeClr val="tx1"/>
                </a:solidFill>
                <a:effectLst/>
                <a:latin typeface="Arial" pitchFamily="34" charset="0"/>
                <a:ea typeface="+mn-ea"/>
                <a:cs typeface="+mn-cs"/>
              </a:rPr>
              <a:t>harbor</a:t>
            </a:r>
            <a:r>
              <a:rPr lang="en-GB" sz="1200" b="0" i="0"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hlinkClick r:id="rId5" tooltip="Extraterrestrial life"/>
              </a:rPr>
              <a:t>extraterrestrial</a:t>
            </a:r>
            <a:r>
              <a:rPr lang="en-GB" sz="1200" b="0" i="0" u="none" strike="noStrike" kern="1200" dirty="0">
                <a:solidFill>
                  <a:schemeClr val="tx1"/>
                </a:solidFill>
                <a:effectLst/>
                <a:latin typeface="Arial" pitchFamily="34" charset="0"/>
                <a:ea typeface="+mn-ea"/>
                <a:cs typeface="+mn-cs"/>
                <a:hlinkClick r:id="rId5" tooltip="Extraterrestrial life"/>
              </a:rPr>
              <a:t> life</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6"/>
              </a:rPr>
              <a:t>[13]</a:t>
            </a:r>
            <a:r>
              <a:rPr lang="en-GB" sz="1200" b="0" i="0" kern="1200" dirty="0">
                <a:solidFill>
                  <a:schemeClr val="tx1"/>
                </a:solidFill>
                <a:effectLst/>
                <a:latin typeface="Arial" pitchFamily="34" charset="0"/>
                <a:ea typeface="+mn-ea"/>
                <a:cs typeface="+mn-cs"/>
              </a:rPr>
              <a:t> The predominant model suggests that heat from </a:t>
            </a:r>
            <a:r>
              <a:rPr lang="en-GB" sz="1200" b="0" i="0" u="none" strike="noStrike" kern="1200" dirty="0">
                <a:solidFill>
                  <a:schemeClr val="tx1"/>
                </a:solidFill>
                <a:effectLst/>
                <a:latin typeface="Arial" pitchFamily="34" charset="0"/>
                <a:ea typeface="+mn-ea"/>
                <a:cs typeface="+mn-cs"/>
                <a:hlinkClick r:id="rId7" tooltip="Tidal flexing"/>
              </a:rPr>
              <a:t>tidal flexing</a:t>
            </a:r>
            <a:r>
              <a:rPr lang="en-GB" sz="1200" b="0" i="0" kern="1200" dirty="0">
                <a:solidFill>
                  <a:schemeClr val="tx1"/>
                </a:solidFill>
                <a:effectLst/>
                <a:latin typeface="Arial" pitchFamily="34" charset="0"/>
                <a:ea typeface="+mn-ea"/>
                <a:cs typeface="+mn-cs"/>
              </a:rPr>
              <a:t> causes the ocean to remain liquid and drives ice movement similar to </a:t>
            </a:r>
            <a:r>
              <a:rPr lang="en-GB" sz="1200" b="0" i="0" u="none" strike="noStrike" kern="1200" dirty="0">
                <a:solidFill>
                  <a:schemeClr val="tx1"/>
                </a:solidFill>
                <a:effectLst/>
                <a:latin typeface="Arial" pitchFamily="34" charset="0"/>
                <a:ea typeface="+mn-ea"/>
                <a:cs typeface="+mn-cs"/>
                <a:hlinkClick r:id="rId8" tooltip="Plate tectonics"/>
              </a:rPr>
              <a:t>plate tectonics</a:t>
            </a:r>
            <a:r>
              <a:rPr lang="en-GB" sz="1200" b="0" i="0" kern="1200" dirty="0">
                <a:solidFill>
                  <a:schemeClr val="tx1"/>
                </a:solidFill>
                <a:effectLst/>
                <a:latin typeface="Arial" pitchFamily="34" charset="0"/>
                <a:ea typeface="+mn-ea"/>
                <a:cs typeface="+mn-cs"/>
              </a:rPr>
              <a:t>, absorbing chemicals from the surface into the ocean below.</a:t>
            </a:r>
            <a:r>
              <a:rPr lang="en-GB" sz="1200" b="0" i="0" u="none" strike="noStrike" kern="1200" baseline="30000" dirty="0">
                <a:solidFill>
                  <a:schemeClr val="tx1"/>
                </a:solidFill>
                <a:effectLst/>
                <a:latin typeface="Arial" pitchFamily="34" charset="0"/>
                <a:ea typeface="+mn-ea"/>
                <a:cs typeface="+mn-cs"/>
                <a:hlinkClick r:id="rId9"/>
              </a:rPr>
              <a:t>[14]</a:t>
            </a:r>
            <a:r>
              <a:rPr lang="en-GB" sz="1200" b="0" i="0" u="none" strike="noStrike" kern="1200" baseline="30000" dirty="0">
                <a:solidFill>
                  <a:schemeClr val="tx1"/>
                </a:solidFill>
                <a:effectLst/>
                <a:latin typeface="Arial" pitchFamily="34" charset="0"/>
                <a:ea typeface="+mn-ea"/>
                <a:cs typeface="+mn-cs"/>
                <a:hlinkClick r:id="rId10"/>
              </a:rPr>
              <a:t>[15]</a:t>
            </a:r>
            <a:r>
              <a:rPr lang="en-GB" sz="1200" b="0" i="0" kern="1200" dirty="0">
                <a:solidFill>
                  <a:schemeClr val="tx1"/>
                </a:solidFill>
                <a:effectLst/>
                <a:latin typeface="Arial" pitchFamily="34" charset="0"/>
                <a:ea typeface="+mn-ea"/>
                <a:cs typeface="+mn-cs"/>
              </a:rPr>
              <a:t> Sea salt from a subsurface ocean may be coating some geological features on Europa, suggesting that the ocean is interacting with the seafloor. This may be important in determining if Europa could be habitable.</a:t>
            </a:r>
            <a:r>
              <a:rPr lang="en-GB" sz="1200" b="0" i="0" u="none" strike="noStrike" kern="1200" baseline="30000" dirty="0">
                <a:solidFill>
                  <a:schemeClr val="tx1"/>
                </a:solidFill>
                <a:effectLst/>
                <a:latin typeface="Arial" pitchFamily="34" charset="0"/>
                <a:ea typeface="+mn-ea"/>
                <a:cs typeface="+mn-cs"/>
                <a:hlinkClick r:id="rId11"/>
              </a:rPr>
              <a:t>[16]</a:t>
            </a:r>
            <a:r>
              <a:rPr lang="en-GB" sz="1200" b="0" i="0" kern="1200" dirty="0">
                <a:solidFill>
                  <a:schemeClr val="tx1"/>
                </a:solidFill>
                <a:effectLst/>
                <a:latin typeface="Arial" pitchFamily="34" charset="0"/>
                <a:ea typeface="+mn-ea"/>
                <a:cs typeface="+mn-cs"/>
              </a:rPr>
              <a:t> In addition, the </a:t>
            </a:r>
            <a:r>
              <a:rPr lang="en-GB" sz="1200" b="0" i="0" u="none" strike="noStrike" kern="1200" dirty="0">
                <a:solidFill>
                  <a:schemeClr val="tx1"/>
                </a:solidFill>
                <a:effectLst/>
                <a:latin typeface="Arial" pitchFamily="34" charset="0"/>
                <a:ea typeface="+mn-ea"/>
                <a:cs typeface="+mn-cs"/>
                <a:hlinkClick r:id="rId12" tooltip="Hubble Space Telescope"/>
              </a:rPr>
              <a:t>Hubble Space Telescope</a:t>
            </a:r>
            <a:r>
              <a:rPr lang="en-GB" sz="1200" b="0" i="0" kern="1200" dirty="0">
                <a:solidFill>
                  <a:schemeClr val="tx1"/>
                </a:solidFill>
                <a:effectLst/>
                <a:latin typeface="Arial" pitchFamily="34" charset="0"/>
                <a:ea typeface="+mn-ea"/>
                <a:cs typeface="+mn-cs"/>
              </a:rPr>
              <a:t> detected </a:t>
            </a:r>
            <a:r>
              <a:rPr lang="en-GB" sz="1200" b="0" i="0" u="none" strike="noStrike" kern="1200" dirty="0">
                <a:solidFill>
                  <a:schemeClr val="tx1"/>
                </a:solidFill>
                <a:effectLst/>
                <a:latin typeface="Arial" pitchFamily="34" charset="0"/>
                <a:ea typeface="+mn-ea"/>
                <a:cs typeface="+mn-cs"/>
                <a:hlinkClick r:id="rId13" tooltip="Water vapor"/>
              </a:rPr>
              <a:t>water </a:t>
            </a:r>
            <a:r>
              <a:rPr lang="en-GB" sz="1200" b="0" i="0" u="none" strike="noStrike" kern="1200" dirty="0" err="1">
                <a:solidFill>
                  <a:schemeClr val="tx1"/>
                </a:solidFill>
                <a:effectLst/>
                <a:latin typeface="Arial" pitchFamily="34" charset="0"/>
                <a:ea typeface="+mn-ea"/>
                <a:cs typeface="+mn-cs"/>
                <a:hlinkClick r:id="rId13" tooltip="Water vapor"/>
              </a:rPr>
              <a:t>vapor</a:t>
            </a:r>
            <a:r>
              <a:rPr lang="en-GB" sz="1200" b="0" i="0" u="none" strike="noStrike" kern="1200" dirty="0">
                <a:solidFill>
                  <a:schemeClr val="tx1"/>
                </a:solidFill>
                <a:effectLst/>
                <a:latin typeface="Arial" pitchFamily="34" charset="0"/>
                <a:ea typeface="+mn-ea"/>
                <a:cs typeface="+mn-cs"/>
                <a:hlinkClick r:id="rId13" tooltip="Water vapor"/>
              </a:rPr>
              <a:t> plumes</a:t>
            </a:r>
            <a:r>
              <a:rPr lang="en-GB" sz="1200" b="0" i="0" kern="1200" dirty="0">
                <a:solidFill>
                  <a:schemeClr val="tx1"/>
                </a:solidFill>
                <a:effectLst/>
                <a:latin typeface="Arial" pitchFamily="34" charset="0"/>
                <a:ea typeface="+mn-ea"/>
                <a:cs typeface="+mn-cs"/>
              </a:rPr>
              <a:t> similar to those observed on Saturn's moon </a:t>
            </a:r>
            <a:r>
              <a:rPr lang="en-GB" sz="1200" b="0" i="0" u="none" strike="noStrike" kern="1200" dirty="0">
                <a:solidFill>
                  <a:schemeClr val="tx1"/>
                </a:solidFill>
                <a:effectLst/>
                <a:latin typeface="Arial" pitchFamily="34" charset="0"/>
                <a:ea typeface="+mn-ea"/>
                <a:cs typeface="+mn-cs"/>
                <a:hlinkClick r:id="rId14" tooltip="Enceladus"/>
              </a:rPr>
              <a:t>Enceladus</a:t>
            </a:r>
            <a:r>
              <a:rPr lang="en-GB" sz="1200" b="0" i="0" kern="1200" dirty="0">
                <a:solidFill>
                  <a:schemeClr val="tx1"/>
                </a:solidFill>
                <a:effectLst/>
                <a:latin typeface="Arial" pitchFamily="34" charset="0"/>
                <a:ea typeface="+mn-ea"/>
                <a:cs typeface="+mn-cs"/>
              </a:rPr>
              <a:t>, which are thought to be caused by erupting </a:t>
            </a:r>
            <a:r>
              <a:rPr lang="en-GB" sz="1200" b="0" i="0" u="none" strike="noStrike" kern="1200" dirty="0" err="1">
                <a:solidFill>
                  <a:schemeClr val="tx1"/>
                </a:solidFill>
                <a:effectLst/>
                <a:latin typeface="Arial" pitchFamily="34" charset="0"/>
                <a:ea typeface="+mn-ea"/>
                <a:cs typeface="+mn-cs"/>
                <a:hlinkClick r:id="rId15" tooltip="Cryogeyser"/>
              </a:rPr>
              <a:t>cryogeysers</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16"/>
              </a:rPr>
              <a:t>[17]</a:t>
            </a:r>
            <a:endParaRPr lang="en-GB" sz="1200" b="0" i="0" u="none" strike="noStrike" kern="1200" baseline="30000" dirty="0">
              <a:solidFill>
                <a:schemeClr val="tx1"/>
              </a:solidFill>
              <a:effectLst/>
              <a:latin typeface="Arial" pitchFamily="34" charset="0"/>
              <a:ea typeface="+mn-ea"/>
              <a:cs typeface="+mn-cs"/>
            </a:endParaRPr>
          </a:p>
          <a:p>
            <a:r>
              <a:rPr lang="en-GB" sz="1200" b="0" i="0" kern="1200" dirty="0">
                <a:solidFill>
                  <a:schemeClr val="tx1"/>
                </a:solidFill>
                <a:effectLst/>
                <a:latin typeface="Arial" pitchFamily="34" charset="0"/>
                <a:ea typeface="+mn-ea"/>
                <a:cs typeface="+mn-cs"/>
              </a:rPr>
              <a:t>So far, there is no evidence that life exists on Europa, but Europa has emerged as one of the most likely locations in the Solar System for </a:t>
            </a:r>
            <a:r>
              <a:rPr lang="en-GB" sz="1200" b="0" i="0" u="none" strike="noStrike" kern="1200" dirty="0">
                <a:solidFill>
                  <a:schemeClr val="tx1"/>
                </a:solidFill>
                <a:effectLst/>
                <a:latin typeface="Arial" pitchFamily="34" charset="0"/>
                <a:ea typeface="+mn-ea"/>
                <a:cs typeface="+mn-cs"/>
                <a:hlinkClick r:id="rId17" tooltip="Planetary habitability"/>
              </a:rPr>
              <a:t>potential habitability</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18"/>
              </a:rPr>
              <a:t>[103]</a:t>
            </a:r>
            <a:r>
              <a:rPr lang="en-GB" sz="1200" b="0" i="0" u="none" strike="noStrike" kern="1200" baseline="30000" dirty="0">
                <a:solidFill>
                  <a:schemeClr val="tx1"/>
                </a:solidFill>
                <a:effectLst/>
                <a:latin typeface="Arial" pitchFamily="34" charset="0"/>
                <a:ea typeface="+mn-ea"/>
                <a:cs typeface="+mn-cs"/>
                <a:hlinkClick r:id="rId19"/>
              </a:rPr>
              <a:t>[137]</a:t>
            </a:r>
            <a:r>
              <a:rPr lang="en-GB" sz="1200" b="0" i="0" kern="1200" dirty="0">
                <a:solidFill>
                  <a:schemeClr val="tx1"/>
                </a:solidFill>
                <a:effectLst/>
                <a:latin typeface="Arial" pitchFamily="34" charset="0"/>
                <a:ea typeface="+mn-ea"/>
                <a:cs typeface="+mn-cs"/>
              </a:rPr>
              <a:t> </a:t>
            </a:r>
            <a:r>
              <a:rPr lang="en-GB" sz="1200" b="0" i="0" u="none" strike="noStrike" kern="1200" dirty="0">
                <a:solidFill>
                  <a:schemeClr val="tx1"/>
                </a:solidFill>
                <a:effectLst/>
                <a:latin typeface="Arial" pitchFamily="34" charset="0"/>
                <a:ea typeface="+mn-ea"/>
                <a:cs typeface="+mn-cs"/>
                <a:hlinkClick r:id="rId5" tooltip="Extraterrestrial life"/>
              </a:rPr>
              <a:t>Life</a:t>
            </a:r>
            <a:r>
              <a:rPr lang="en-GB" sz="1200" b="0" i="0" kern="1200" dirty="0">
                <a:solidFill>
                  <a:schemeClr val="tx1"/>
                </a:solidFill>
                <a:effectLst/>
                <a:latin typeface="Arial" pitchFamily="34" charset="0"/>
                <a:ea typeface="+mn-ea"/>
                <a:cs typeface="+mn-cs"/>
              </a:rPr>
              <a:t> could exist in its under-ice ocean, perhaps in an environment similar to Earth's deep-ocean </a:t>
            </a:r>
            <a:r>
              <a:rPr lang="en-GB" sz="1200" b="0" i="0" u="none" strike="noStrike" kern="1200" dirty="0">
                <a:solidFill>
                  <a:schemeClr val="tx1"/>
                </a:solidFill>
                <a:effectLst/>
                <a:latin typeface="Arial" pitchFamily="34" charset="0"/>
                <a:ea typeface="+mn-ea"/>
                <a:cs typeface="+mn-cs"/>
                <a:hlinkClick r:id="rId20" tooltip="Hydrothermal vent"/>
              </a:rPr>
              <a:t>hydrothermal vents</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21"/>
              </a:rPr>
              <a:t>[109]</a:t>
            </a:r>
            <a:r>
              <a:rPr lang="en-GB" sz="1200" b="0" i="0" u="none" strike="noStrike" kern="1200" baseline="30000" dirty="0">
                <a:solidFill>
                  <a:schemeClr val="tx1"/>
                </a:solidFill>
                <a:effectLst/>
                <a:latin typeface="Arial" pitchFamily="34" charset="0"/>
                <a:ea typeface="+mn-ea"/>
                <a:cs typeface="+mn-cs"/>
                <a:hlinkClick r:id="rId22"/>
              </a:rPr>
              <a:t>[138]</a:t>
            </a:r>
            <a:r>
              <a:rPr lang="en-GB" sz="1200" b="0" i="0" kern="1200" dirty="0">
                <a:solidFill>
                  <a:schemeClr val="tx1"/>
                </a:solidFill>
                <a:effectLst/>
                <a:latin typeface="Arial" pitchFamily="34" charset="0"/>
                <a:ea typeface="+mn-ea"/>
                <a:cs typeface="+mn-cs"/>
              </a:rPr>
              <a:t> Even if Europa lacks volcanic hydrothermal activity, a 2016 NASA study found that Earth-like levels of hydrogen and oxygen could be produced through processes related to </a:t>
            </a:r>
            <a:r>
              <a:rPr lang="en-GB" sz="1200" b="0" i="0" u="none" strike="noStrike" kern="1200" dirty="0" err="1">
                <a:solidFill>
                  <a:schemeClr val="tx1"/>
                </a:solidFill>
                <a:effectLst/>
                <a:latin typeface="Arial" pitchFamily="34" charset="0"/>
                <a:ea typeface="+mn-ea"/>
                <a:cs typeface="+mn-cs"/>
                <a:hlinkClick r:id="rId23" tooltip="Serpentinite"/>
              </a:rPr>
              <a:t>serpentinization</a:t>
            </a:r>
            <a:r>
              <a:rPr lang="en-GB" sz="1200" b="0" i="0" kern="1200" dirty="0">
                <a:solidFill>
                  <a:schemeClr val="tx1"/>
                </a:solidFill>
                <a:effectLst/>
                <a:latin typeface="Arial" pitchFamily="34" charset="0"/>
                <a:ea typeface="+mn-ea"/>
                <a:cs typeface="+mn-cs"/>
              </a:rPr>
              <a:t> and ice-derived oxidants, which do not directly involve </a:t>
            </a:r>
            <a:r>
              <a:rPr lang="en-GB" sz="1200" b="0" i="0" u="none" strike="noStrike" kern="1200" dirty="0">
                <a:solidFill>
                  <a:schemeClr val="tx1"/>
                </a:solidFill>
                <a:effectLst/>
                <a:latin typeface="Arial" pitchFamily="34" charset="0"/>
                <a:ea typeface="+mn-ea"/>
                <a:cs typeface="+mn-cs"/>
                <a:hlinkClick r:id="rId24" tooltip="Volcanism"/>
              </a:rPr>
              <a:t>volcanism</a:t>
            </a:r>
            <a:r>
              <a:rPr lang="en-GB" sz="1200" b="0" i="0" kern="1200" dirty="0">
                <a:solidFill>
                  <a:schemeClr val="tx1"/>
                </a:solidFill>
                <a:effectLst/>
                <a:latin typeface="Arial" pitchFamily="34" charset="0"/>
                <a:ea typeface="+mn-ea"/>
                <a:cs typeface="+mn-cs"/>
              </a:rPr>
              <a:t>.</a:t>
            </a:r>
            <a:r>
              <a:rPr lang="en-GB" sz="1200" b="0" i="0" u="none" strike="noStrike" kern="1200" baseline="30000" dirty="0">
                <a:solidFill>
                  <a:schemeClr val="tx1"/>
                </a:solidFill>
                <a:effectLst/>
                <a:latin typeface="Arial" pitchFamily="34" charset="0"/>
                <a:ea typeface="+mn-ea"/>
                <a:cs typeface="+mn-cs"/>
                <a:hlinkClick r:id="rId25"/>
              </a:rPr>
              <a:t>[139]</a:t>
            </a:r>
            <a:r>
              <a:rPr lang="en-GB" sz="1200" b="0" i="0" kern="1200" dirty="0">
                <a:solidFill>
                  <a:schemeClr val="tx1"/>
                </a:solidFill>
                <a:effectLst/>
                <a:latin typeface="Arial" pitchFamily="34" charset="0"/>
                <a:ea typeface="+mn-ea"/>
                <a:cs typeface="+mn-cs"/>
              </a:rPr>
              <a:t> In 2015, scientists announced that salt from a </a:t>
            </a:r>
            <a:r>
              <a:rPr lang="en-GB" sz="1200" b="0" i="0" u="none" strike="noStrike" kern="1200" dirty="0">
                <a:solidFill>
                  <a:schemeClr val="tx1"/>
                </a:solidFill>
                <a:effectLst/>
                <a:latin typeface="Arial" pitchFamily="34" charset="0"/>
                <a:ea typeface="+mn-ea"/>
                <a:cs typeface="+mn-cs"/>
                <a:hlinkClick r:id="rId26" tooltip="Extraterrestrial liquid water"/>
              </a:rPr>
              <a:t>subsurface ocean</a:t>
            </a:r>
            <a:r>
              <a:rPr lang="en-GB" sz="1200" b="0" i="0" kern="1200" dirty="0">
                <a:solidFill>
                  <a:schemeClr val="tx1"/>
                </a:solidFill>
                <a:effectLst/>
                <a:latin typeface="Arial" pitchFamily="34" charset="0"/>
                <a:ea typeface="+mn-ea"/>
                <a:cs typeface="+mn-cs"/>
              </a:rPr>
              <a:t> may likely be coating some geological features on Europa, suggesting that the ocean is interacting with the seafloor. This may be important in determining if Europa could be habitable.</a:t>
            </a:r>
            <a:r>
              <a:rPr lang="en-GB" sz="1200" b="0" i="0" u="none" strike="noStrike" kern="1200" baseline="30000" dirty="0">
                <a:solidFill>
                  <a:schemeClr val="tx1"/>
                </a:solidFill>
                <a:effectLst/>
                <a:latin typeface="Arial" pitchFamily="34" charset="0"/>
                <a:ea typeface="+mn-ea"/>
                <a:cs typeface="+mn-cs"/>
                <a:hlinkClick r:id="rId11"/>
              </a:rPr>
              <a:t>[16]</a:t>
            </a:r>
            <a:r>
              <a:rPr lang="en-GB" sz="1200" b="0" i="0" u="none" strike="noStrike" kern="1200" baseline="30000" dirty="0">
                <a:solidFill>
                  <a:schemeClr val="tx1"/>
                </a:solidFill>
                <a:effectLst/>
                <a:latin typeface="Arial" pitchFamily="34" charset="0"/>
                <a:ea typeface="+mn-ea"/>
                <a:cs typeface="+mn-cs"/>
                <a:hlinkClick r:id="rId27"/>
              </a:rPr>
              <a:t>[140]</a:t>
            </a:r>
            <a:r>
              <a:rPr lang="en-GB" sz="1200" b="0" i="0" kern="1200" dirty="0">
                <a:solidFill>
                  <a:schemeClr val="tx1"/>
                </a:solidFill>
                <a:effectLst/>
                <a:latin typeface="Arial" pitchFamily="34" charset="0"/>
                <a:ea typeface="+mn-ea"/>
                <a:cs typeface="+mn-cs"/>
              </a:rPr>
              <a:t> The likely presence of liquid water in contact with Europa's rocky </a:t>
            </a:r>
            <a:r>
              <a:rPr lang="en-GB" sz="1200" b="0" i="0" u="none" strike="noStrike" kern="1200" dirty="0">
                <a:solidFill>
                  <a:schemeClr val="tx1"/>
                </a:solidFill>
                <a:effectLst/>
                <a:latin typeface="Arial" pitchFamily="34" charset="0"/>
                <a:ea typeface="+mn-ea"/>
                <a:cs typeface="+mn-cs"/>
                <a:hlinkClick r:id="rId28" tooltip="Mantle (geology)"/>
              </a:rPr>
              <a:t>mantle</a:t>
            </a:r>
            <a:r>
              <a:rPr lang="en-GB" sz="1200" b="0" i="0" kern="1200" dirty="0">
                <a:solidFill>
                  <a:schemeClr val="tx1"/>
                </a:solidFill>
                <a:effectLst/>
                <a:latin typeface="Arial" pitchFamily="34" charset="0"/>
                <a:ea typeface="+mn-ea"/>
                <a:cs typeface="+mn-cs"/>
              </a:rPr>
              <a:t> has spurred calls to send a probe there.</a:t>
            </a:r>
            <a:r>
              <a:rPr lang="en-GB" sz="1200" b="0" i="0" u="none" strike="noStrike" kern="1200" baseline="30000" dirty="0">
                <a:solidFill>
                  <a:schemeClr val="tx1"/>
                </a:solidFill>
                <a:effectLst/>
                <a:latin typeface="Arial" pitchFamily="34" charset="0"/>
                <a:ea typeface="+mn-ea"/>
                <a:cs typeface="+mn-cs"/>
                <a:hlinkClick r:id="rId29"/>
              </a:rPr>
              <a:t>[141]</a:t>
            </a:r>
            <a:endParaRPr lang="en-GB" sz="1200" b="0" i="0" kern="1200" dirty="0">
              <a:solidFill>
                <a:schemeClr val="tx1"/>
              </a:solidFill>
              <a:effectLst/>
              <a:latin typeface="Arial" pitchFamily="34" charset="0"/>
              <a:ea typeface="+mn-ea"/>
              <a:cs typeface="+mn-cs"/>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D31831-7A1D-46F5-84E4-64BF24FE7393}" type="slidenum">
              <a:rPr lang="en-US" altLang="en-US" smtClean="0"/>
              <a:pPr eaLnBrk="1" hangingPunct="1"/>
              <a:t>40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have</a:t>
            </a:r>
            <a:r>
              <a:rPr lang="en-GB" baseline="0" dirty="0"/>
              <a:t> the beautiful planet, Saturn, 900 million miles from the Sun. Another gas giant, surrounded by its stunning system of rings, which are very thin and are composed of icy bodies of varying sizes.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41</a:t>
            </a:fld>
            <a:endParaRPr lang="en-GB"/>
          </a:p>
        </p:txBody>
      </p:sp>
    </p:spTree>
    <p:extLst>
      <p:ext uri="{BB962C8B-B14F-4D97-AF65-F5344CB8AC3E}">
        <p14:creationId xmlns:p14="http://schemas.microsoft.com/office/powerpoint/2010/main" val="123309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a:t>
            </a:r>
            <a:r>
              <a:rPr lang="en-GB" baseline="0" dirty="0"/>
              <a:t> </a:t>
            </a:r>
            <a:r>
              <a:rPr lang="en-GB" dirty="0"/>
              <a:t>go straight up outer space can be defined</a:t>
            </a:r>
            <a:r>
              <a:rPr lang="en-GB" baseline="0" dirty="0"/>
              <a:t> as starting at an altitude of about 100 km (60 miles). This is a view from the International Space Station.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a:t>
            </a:fld>
            <a:endParaRPr lang="en-GB"/>
          </a:p>
        </p:txBody>
      </p:sp>
    </p:spTree>
    <p:extLst>
      <p:ext uri="{BB962C8B-B14F-4D97-AF65-F5344CB8AC3E}">
        <p14:creationId xmlns:p14="http://schemas.microsoft.com/office/powerpoint/2010/main" val="2643252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this extraordinary picture taken by the orbiting Cassini spacecraft [CLICK] it is possible to make out the Earth some 1300 million km (800 million miles) away.</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42</a:t>
            </a:fld>
            <a:endParaRPr lang="en-GB"/>
          </a:p>
        </p:txBody>
      </p:sp>
    </p:spTree>
    <p:extLst>
      <p:ext uri="{BB962C8B-B14F-4D97-AF65-F5344CB8AC3E}">
        <p14:creationId xmlns:p14="http://schemas.microsoft.com/office/powerpoint/2010/main" val="2802426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charset="0"/>
              </a:rPr>
              <a:t>Like Jupiter,</a:t>
            </a:r>
            <a:r>
              <a:rPr lang="en-GB" altLang="en-US" baseline="0" dirty="0">
                <a:latin typeface="Arial" charset="0"/>
              </a:rPr>
              <a:t> Saturn also has many moons, the most interesting of which is </a:t>
            </a:r>
            <a:r>
              <a:rPr lang="en-GB" altLang="en-US" dirty="0">
                <a:latin typeface="Arial" charset="0"/>
              </a:rPr>
              <a:t>Titan. Like the Earth it has</a:t>
            </a:r>
            <a:r>
              <a:rPr lang="en-GB" altLang="en-US" baseline="0" dirty="0">
                <a:latin typeface="Arial" charset="0"/>
              </a:rPr>
              <a:t> a</a:t>
            </a:r>
            <a:r>
              <a:rPr lang="en-GB" altLang="en-US" dirty="0">
                <a:latin typeface="Arial" charset="0"/>
              </a:rPr>
              <a:t> nitrogen atmosphere, but it also contains methane, which might indicate the presence of some kind of organism.</a:t>
            </a:r>
          </a:p>
          <a:p>
            <a:r>
              <a:rPr lang="en-GB" altLang="en-US" dirty="0">
                <a:latin typeface="Arial" charset="0"/>
              </a:rPr>
              <a:t>[Saturn’s largest moon looks suspiciously like it might have hosted life, because its thick atmosphere is rich in compounds that often mark the presence of living organisms.  For instance, Titan’s air is filled with methane, which is usually destroyed by sunlight. On Earth, life constantly replenishes methane, so it might similarly be responsible for the methane on Titan. Titan is rather cold, however, and if liquid water exists, it must be deep beneath the frozen surface.]</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856F20-9F52-4AC8-84F3-D3663D3EFBA8}" type="slidenum">
              <a:rPr lang="en-US" altLang="en-US" smtClean="0"/>
              <a:pPr eaLnBrk="1" hangingPunct="1"/>
              <a:t>44</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Uranus,</a:t>
            </a:r>
            <a:r>
              <a:rPr lang="en-GB" baseline="0" dirty="0"/>
              <a:t> nearly two billion miles from the Sun appears a relatively uninteresting planet, but it has the peculiar feature that its axis of rotation is about 90 degrees from its orbit around the Sun, so it essentially rolls around in its orbit.</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45</a:t>
            </a:fld>
            <a:endParaRPr lang="en-GB"/>
          </a:p>
        </p:txBody>
      </p:sp>
    </p:spTree>
    <p:extLst>
      <p:ext uri="{BB962C8B-B14F-4D97-AF65-F5344CB8AC3E}">
        <p14:creationId xmlns:p14="http://schemas.microsoft.com/office/powerpoint/2010/main" val="1300014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of our eight planets is Neptune,</a:t>
            </a:r>
            <a:r>
              <a:rPr lang="en-GB" baseline="0" dirty="0"/>
              <a:t> which does show features in its gaseous surface.</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46</a:t>
            </a:fld>
            <a:endParaRPr lang="en-GB"/>
          </a:p>
        </p:txBody>
      </p:sp>
    </p:spTree>
    <p:extLst>
      <p:ext uri="{BB962C8B-B14F-4D97-AF65-F5344CB8AC3E}">
        <p14:creationId xmlns:p14="http://schemas.microsoft.com/office/powerpoint/2010/main" val="2746802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Poor  relation</a:t>
            </a:r>
            <a:r>
              <a:rPr lang="en-GB" baseline="0" dirty="0"/>
              <a:t> </a:t>
            </a:r>
            <a:r>
              <a:rPr lang="en-GB" dirty="0"/>
              <a:t>Pluto, of course,</a:t>
            </a:r>
            <a:r>
              <a:rPr lang="en-GB" baseline="0" dirty="0"/>
              <a:t> has been downgraded from being a full-blown planet to something called a dwarf planet. We knew very little about this relatively small and distant ball of ice and rock until 2015, when the New Horizons spacecraft flew by it an returned extraordinary images, [CLICK] showing a landscape looking rather Earth-like, but composed almost entirely of rock-hard ice.</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47</a:t>
            </a:fld>
            <a:endParaRPr lang="en-GB"/>
          </a:p>
        </p:txBody>
      </p:sp>
    </p:spTree>
    <p:extLst>
      <p:ext uri="{BB962C8B-B14F-4D97-AF65-F5344CB8AC3E}">
        <p14:creationId xmlns:p14="http://schemas.microsoft.com/office/powerpoint/2010/main" val="2174801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altLang="en-US" sz="1200" dirty="0">
                <a:solidFill>
                  <a:srgbClr val="FFFF00"/>
                </a:solidFill>
              </a:rPr>
              <a:t>The reason</a:t>
            </a:r>
            <a:r>
              <a:rPr lang="en-GB" altLang="en-US" sz="1200" baseline="0" dirty="0">
                <a:solidFill>
                  <a:srgbClr val="FFFF00"/>
                </a:solidFill>
              </a:rPr>
              <a:t> for Pluto being downgraded is that other Pluto-like bodies were being discovered in what is termed the Kuiper Belt, which probably contains many thousands of such objects.</a:t>
            </a:r>
          </a:p>
          <a:p>
            <a:pPr marL="0" marR="0" indent="0" algn="l" defTabSz="914400" rtl="0" eaLnBrk="1" fontAlgn="base" latinLnBrk="0" hangingPunct="1">
              <a:lnSpc>
                <a:spcPct val="100000"/>
              </a:lnSpc>
              <a:spcBef>
                <a:spcPct val="0"/>
              </a:spcBef>
              <a:spcAft>
                <a:spcPct val="0"/>
              </a:spcAft>
              <a:buClrTx/>
              <a:buSzTx/>
              <a:buFontTx/>
              <a:buNone/>
              <a:tabLst/>
              <a:defRPr/>
            </a:pPr>
            <a:r>
              <a:rPr lang="en-GB" dirty="0"/>
              <a:t>[https://solarsystem.nasa.gov/solar-system/kuiper-belt/overview/.]</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48</a:t>
            </a:fld>
            <a:endParaRPr lang="en-GB"/>
          </a:p>
        </p:txBody>
      </p:sp>
    </p:spTree>
    <p:extLst>
      <p:ext uri="{BB962C8B-B14F-4D97-AF65-F5344CB8AC3E}">
        <p14:creationId xmlns:p14="http://schemas.microsoft.com/office/powerpoint/2010/main" val="4115119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sz="1200" dirty="0">
                <a:solidFill>
                  <a:srgbClr val="FFFF00"/>
                </a:solidFill>
              </a:rPr>
              <a:t>After passing</a:t>
            </a:r>
            <a:r>
              <a:rPr lang="en-GB" altLang="en-US" sz="1200" baseline="0" dirty="0">
                <a:solidFill>
                  <a:srgbClr val="FFFF00"/>
                </a:solidFill>
              </a:rPr>
              <a:t> Pluto the New Horizons spacecraft went on to visit one of the Kuiper Belt objects, </a:t>
            </a:r>
            <a:r>
              <a:rPr lang="en-GB" altLang="en-US" sz="1200" baseline="0" dirty="0" err="1">
                <a:solidFill>
                  <a:srgbClr val="FFFF00"/>
                </a:solidFill>
              </a:rPr>
              <a:t>Ultima</a:t>
            </a:r>
            <a:r>
              <a:rPr lang="en-GB" altLang="en-US" sz="1200" baseline="0" dirty="0">
                <a:solidFill>
                  <a:srgbClr val="FFFF00"/>
                </a:solidFill>
              </a:rPr>
              <a:t> Thule, and returned this image on the first of </a:t>
            </a:r>
            <a:r>
              <a:rPr lang="en-GB" altLang="en-US" sz="1200" baseline="0">
                <a:solidFill>
                  <a:srgbClr val="FFFF00"/>
                </a:solidFill>
              </a:rPr>
              <a:t>January this year. </a:t>
            </a:r>
            <a:r>
              <a:rPr lang="en-GB" altLang="en-US" sz="1200" baseline="0" dirty="0">
                <a:solidFill>
                  <a:srgbClr val="FFFF00"/>
                </a:solidFill>
              </a:rPr>
              <a:t>Even further out, surrounding the solar system, is believed to be a huge cloud of comets, called the </a:t>
            </a:r>
            <a:r>
              <a:rPr lang="en-GB" altLang="en-US" sz="1200" dirty="0" err="1">
                <a:solidFill>
                  <a:srgbClr val="FFFF00"/>
                </a:solidFill>
              </a:rPr>
              <a:t>Oort</a:t>
            </a:r>
            <a:r>
              <a:rPr lang="en-GB" altLang="en-US" sz="1200" dirty="0">
                <a:solidFill>
                  <a:srgbClr val="FFFF00"/>
                </a:solidFill>
              </a:rPr>
              <a:t> Cloud.</a:t>
            </a:r>
          </a:p>
          <a:p>
            <a:r>
              <a:rPr lang="en-GB" dirty="0"/>
              <a:t>[http://pluto.jhuapl.edu/Galleries/Featured-Images/pics/CA06_deconvolved.png]</a:t>
            </a:r>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49</a:t>
            </a:fld>
            <a:endParaRPr lang="en-GB"/>
          </a:p>
        </p:txBody>
      </p:sp>
    </p:spTree>
    <p:extLst>
      <p:ext uri="{BB962C8B-B14F-4D97-AF65-F5344CB8AC3E}">
        <p14:creationId xmlns:p14="http://schemas.microsoft.com/office/powerpoint/2010/main" val="3006102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a:solidFill>
                  <a:srgbClr val="FFFF00"/>
                </a:solidFill>
              </a:rPr>
              <a:t>The </a:t>
            </a:r>
            <a:r>
              <a:rPr lang="en-GB" altLang="en-US" sz="1200" dirty="0" err="1">
                <a:solidFill>
                  <a:srgbClr val="FFFF00"/>
                </a:solidFill>
              </a:rPr>
              <a:t>Oort</a:t>
            </a:r>
            <a:r>
              <a:rPr lang="en-GB" altLang="en-US" sz="1200" dirty="0">
                <a:solidFill>
                  <a:srgbClr val="FFFF00"/>
                </a:solidFill>
              </a:rPr>
              <a:t> Cloud</a:t>
            </a:r>
            <a:r>
              <a:rPr lang="en-GB" altLang="en-US" sz="1200" baseline="0" dirty="0">
                <a:solidFill>
                  <a:srgbClr val="FFFF00"/>
                </a:solidFill>
              </a:rPr>
              <a:t> extends almost a light-year from the Sun, getting on towards the distance of the nearest star, </a:t>
            </a:r>
            <a:r>
              <a:rPr lang="en-GB" altLang="en-US" sz="1200" baseline="0" dirty="0" err="1">
                <a:solidFill>
                  <a:srgbClr val="FFFF00"/>
                </a:solidFill>
              </a:rPr>
              <a:t>Proxima</a:t>
            </a:r>
            <a:r>
              <a:rPr lang="en-GB" altLang="en-US" sz="1200" baseline="0" dirty="0">
                <a:solidFill>
                  <a:srgbClr val="FFFF00"/>
                </a:solidFill>
              </a:rPr>
              <a:t> Centauri, about four light-years away.</a:t>
            </a:r>
          </a:p>
          <a:p>
            <a:r>
              <a:rPr lang="en-GB" altLang="en-US" sz="1200" baseline="0" dirty="0">
                <a:solidFill>
                  <a:srgbClr val="FFFF00"/>
                </a:solidFill>
              </a:rPr>
              <a:t>[</a:t>
            </a:r>
            <a:r>
              <a:rPr lang="en-GB" altLang="en-US" sz="1200" baseline="0" dirty="0" err="1">
                <a:solidFill>
                  <a:srgbClr val="FFFF00"/>
                </a:solidFill>
              </a:rPr>
              <a:t>Oort</a:t>
            </a:r>
            <a:r>
              <a:rPr lang="en-GB" altLang="en-US" sz="1200" baseline="0" dirty="0">
                <a:solidFill>
                  <a:srgbClr val="FFFF00"/>
                </a:solidFill>
              </a:rPr>
              <a:t> Cloud </a:t>
            </a:r>
            <a:r>
              <a:rPr lang="en-GB" altLang="en-US" sz="1200" dirty="0">
                <a:solidFill>
                  <a:srgbClr val="FFFF00"/>
                </a:solidFill>
              </a:rPr>
              <a:t>2000 to 50,000 AU (0.8 light-years) from Sun.]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50</a:t>
            </a:fld>
            <a:endParaRPr lang="en-GB"/>
          </a:p>
        </p:txBody>
      </p:sp>
    </p:spTree>
    <p:extLst>
      <p:ext uri="{BB962C8B-B14F-4D97-AF65-F5344CB8AC3E}">
        <p14:creationId xmlns:p14="http://schemas.microsoft.com/office/powerpoint/2010/main" val="1740184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distances of some</a:t>
            </a:r>
            <a:r>
              <a:rPr lang="en-GB" baseline="0" dirty="0"/>
              <a:t> of the brightest stars in the sky, in the constellations Orion and </a:t>
            </a:r>
            <a:r>
              <a:rPr lang="en-GB" baseline="0" dirty="0" err="1"/>
              <a:t>Canis</a:t>
            </a:r>
            <a:r>
              <a:rPr lang="en-GB" baseline="0" dirty="0"/>
              <a:t> Major. Sirius, just 9 light-years away, is the brightest star in the sky. Other stars are hundreds or thousands of light-years away. And remember that a light-year is six trillion miles!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51</a:t>
            </a:fld>
            <a:endParaRPr lang="en-GB"/>
          </a:p>
        </p:txBody>
      </p:sp>
    </p:spTree>
    <p:extLst>
      <p:ext uri="{BB962C8B-B14F-4D97-AF65-F5344CB8AC3E}">
        <p14:creationId xmlns:p14="http://schemas.microsoft.com/office/powerpoint/2010/main" val="2412301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E2C5927-195F-436A-8504-5F588B3D7559}" type="slidenum">
              <a:rPr lang="en-GB" smtClean="0"/>
              <a:pPr eaLnBrk="1" hangingPunct="1"/>
              <a:t>52</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Some</a:t>
            </a:r>
            <a:r>
              <a:rPr lang="en-GB" baseline="0" dirty="0"/>
              <a:t> stars are much larger than our Sun. Here on the left is our Sun compared with Sirius, and the giant star </a:t>
            </a:r>
            <a:r>
              <a:rPr lang="en-GB" baseline="0" dirty="0" err="1"/>
              <a:t>Arcturus</a:t>
            </a:r>
            <a:r>
              <a:rPr lang="en-GB" baseline="0" dirty="0"/>
              <a:t>.</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Space Station</a:t>
            </a:r>
            <a:r>
              <a:rPr lang="en-US" altLang="en-US" baseline="0" dirty="0"/>
              <a:t> typically orbits the Earth at an altitude of about 400 km (250 miles). It is now about the size of a football pitch, has six astronauts on it, orbits the Earth every 95 minutes, and is easily visible from much of the world, including as far north as the British Isles.</a:t>
            </a:r>
            <a:endParaRPr lang="en-US" altLang="en-US"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732B4F2-02F0-4EDB-863E-FA74364B2701}" type="slidenum">
              <a:rPr lang="en-GB" altLang="en-US" smtClean="0"/>
              <a:pPr eaLnBrk="1" hangingPunct="1">
                <a:spcBef>
                  <a:spcPct val="0"/>
                </a:spcBef>
              </a:pPr>
              <a:t>5</a:t>
            </a:fld>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2F09606-B9CC-4F73-9E8F-BD193EF1E8CC}" type="slidenum">
              <a:rPr lang="en-GB" smtClean="0"/>
              <a:pPr eaLnBrk="1" hangingPunct="1"/>
              <a:t>53</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Others</a:t>
            </a:r>
            <a:r>
              <a:rPr lang="en-GB" baseline="0" dirty="0"/>
              <a:t> are much larger yet, such as the huge Antares, here compared with </a:t>
            </a:r>
            <a:r>
              <a:rPr lang="en-GB" baseline="0" dirty="0" err="1"/>
              <a:t>Arcturus</a:t>
            </a:r>
            <a:r>
              <a:rPr lang="en-GB" baseline="0" dirty="0"/>
              <a:t> at the bottom left</a:t>
            </a:r>
            <a:r>
              <a:rPr lang="en-GB" dirty="0"/>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Long exposure</a:t>
            </a:r>
            <a:r>
              <a:rPr lang="en-US" altLang="en-US" baseline="0" dirty="0">
                <a:latin typeface="Arial" charset="0"/>
              </a:rPr>
              <a:t> photographs in different parts of the spectrum reveal amazing features, [CLICK] such as these huge hydrogen gas clouds in the constellation of Orion.</a:t>
            </a:r>
            <a:endParaRPr lang="en-US" altLang="en-US" dirty="0">
              <a:latin typeface="Arial"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867D19-A499-4567-BD1D-8CEE1C677CB7}" type="slidenum">
              <a:rPr lang="en-US" altLang="en-US" smtClean="0"/>
              <a:pPr eaLnBrk="1" hangingPunct="1"/>
              <a:t>54</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These</a:t>
            </a:r>
            <a:r>
              <a:rPr lang="en-US" altLang="en-US" baseline="0" dirty="0">
                <a:latin typeface="Arial" charset="0"/>
              </a:rPr>
              <a:t> clouds of gas and dust are stellar nurseries, where new stars are being formed. This nebula in Orion can easily be seen in binoculars as a cloud-like structure.</a:t>
            </a:r>
            <a:endParaRPr lang="en-US" altLang="en-US" dirty="0">
              <a:latin typeface="Arial"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07D343-96F9-4B2C-86A3-83A10F842114}" type="slidenum">
              <a:rPr lang="en-US" altLang="en-US" smtClean="0"/>
              <a:pPr eaLnBrk="1" hangingPunct="1"/>
              <a:t>55</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571F501-486A-42D6-BB0F-36F410349374}" type="slidenum">
              <a:rPr lang="en-GB" smtClean="0"/>
              <a:pPr eaLnBrk="1" hangingPunct="1"/>
              <a:t>56</a:t>
            </a:fld>
            <a:endParaRPr lang="en-GB"/>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solidFill>
                  <a:srgbClr val="FFFF00"/>
                </a:solidFill>
              </a:rPr>
              <a:t>Some</a:t>
            </a:r>
            <a:r>
              <a:rPr lang="en-GB" baseline="0" dirty="0">
                <a:solidFill>
                  <a:srgbClr val="FFFF00"/>
                </a:solidFill>
              </a:rPr>
              <a:t> of these young stars, which may be only tens of millions of years old, have material around them which can form planets.</a:t>
            </a:r>
          </a:p>
          <a:p>
            <a:pPr eaLnBrk="1" hangingPunct="1">
              <a:spcBef>
                <a:spcPct val="0"/>
              </a:spcBef>
            </a:pPr>
            <a:r>
              <a:rPr lang="en-GB" baseline="0" dirty="0">
                <a:solidFill>
                  <a:srgbClr val="FFFF00"/>
                </a:solidFill>
              </a:rPr>
              <a:t>[</a:t>
            </a:r>
            <a:r>
              <a:rPr lang="en-GB" dirty="0" err="1">
                <a:solidFill>
                  <a:srgbClr val="FFFF00"/>
                </a:solidFill>
              </a:rPr>
              <a:t>Protostars</a:t>
            </a:r>
            <a:r>
              <a:rPr lang="en-GB" dirty="0">
                <a:solidFill>
                  <a:srgbClr val="FFFF00"/>
                </a:solidFill>
              </a:rPr>
              <a:t> (</a:t>
            </a:r>
            <a:r>
              <a:rPr lang="en-GB" dirty="0" err="1">
                <a:solidFill>
                  <a:srgbClr val="FFFF00"/>
                </a:solidFill>
              </a:rPr>
              <a:t>propylids</a:t>
            </a:r>
            <a:r>
              <a:rPr lang="en-GB" dirty="0">
                <a:solidFill>
                  <a:srgbClr val="FFFF00"/>
                </a:solidFill>
              </a:rPr>
              <a:t>) forming in the Orion Nebula.]</a:t>
            </a:r>
          </a:p>
          <a:p>
            <a:pPr eaLnBrk="1" hangingPunct="1"/>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BA8959A-F125-491F-B4F0-88BF58E82E8B}" type="slidenum">
              <a:rPr lang="en-GB" altLang="en-US" smtClean="0"/>
              <a:pPr eaLnBrk="1" hangingPunct="1"/>
              <a:t>57</a:t>
            </a:fld>
            <a:endParaRPr lang="en-GB" alt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solidFill>
                  <a:srgbClr val="FFFF00"/>
                </a:solidFill>
                <a:latin typeface="Arial" pitchFamily="34" charset="0"/>
                <a:cs typeface="Arial" pitchFamily="34" charset="0"/>
              </a:rPr>
              <a:t>Stars like our Sun</a:t>
            </a:r>
            <a:r>
              <a:rPr lang="en-GB" altLang="en-US" baseline="0" dirty="0">
                <a:solidFill>
                  <a:srgbClr val="FFFF00"/>
                </a:solidFill>
                <a:latin typeface="Arial" pitchFamily="34" charset="0"/>
                <a:cs typeface="Arial" pitchFamily="34" charset="0"/>
              </a:rPr>
              <a:t> have a lifetime of about ten billion years. At the end of that period they balloon out into a huge Red Giant star, and then lose their outer layers, as shown in this, my favourite object, the </a:t>
            </a:r>
            <a:r>
              <a:rPr lang="en-GB" altLang="en-US" dirty="0">
                <a:solidFill>
                  <a:srgbClr val="FFFF00"/>
                </a:solidFill>
                <a:latin typeface="Arial" pitchFamily="34" charset="0"/>
                <a:cs typeface="Arial" pitchFamily="34" charset="0"/>
              </a:rPr>
              <a:t>Ring Nebula in in the constellation </a:t>
            </a:r>
            <a:r>
              <a:rPr lang="en-GB" altLang="en-US" dirty="0" err="1">
                <a:solidFill>
                  <a:srgbClr val="FFFF00"/>
                </a:solidFill>
                <a:latin typeface="Arial" pitchFamily="34" charset="0"/>
                <a:cs typeface="Arial" pitchFamily="34" charset="0"/>
              </a:rPr>
              <a:t>Lyra</a:t>
            </a:r>
            <a:r>
              <a:rPr lang="en-GB" altLang="en-US" dirty="0">
                <a:solidFill>
                  <a:srgbClr val="FFFF00"/>
                </a:solidFill>
                <a:latin typeface="Arial" pitchFamily="34" charset="0"/>
                <a:cs typeface="Arial" pitchFamily="34" charset="0"/>
              </a:rPr>
              <a:t>. The faint star in the centre is</a:t>
            </a:r>
            <a:r>
              <a:rPr lang="en-GB" altLang="en-US" baseline="0" dirty="0">
                <a:solidFill>
                  <a:srgbClr val="FFFF00"/>
                </a:solidFill>
                <a:latin typeface="Arial" pitchFamily="34" charset="0"/>
                <a:cs typeface="Arial" pitchFamily="34" charset="0"/>
              </a:rPr>
              <a:t> the core of the original star, and is known as a White Dwarf. So Red Giants become White Dwarfs.</a:t>
            </a:r>
            <a:endParaRPr lang="en-GB" altLang="en-US" dirty="0">
              <a:solidFill>
                <a:srgbClr val="FFFF00"/>
              </a:solidFill>
              <a:latin typeface="Arial" pitchFamily="34" charset="0"/>
              <a:cs typeface="Arial" pitchFamily="34" charset="0"/>
            </a:endParaRPr>
          </a:p>
          <a:p>
            <a:pPr eaLnBrk="1" hangingPunct="1"/>
            <a:endParaRPr lang="en-US" altLang="en-US" dirty="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B123F75-CB3A-4768-A4D6-BAFDA52EA09E}" type="slidenum">
              <a:rPr lang="en-GB" altLang="en-US" smtClean="0"/>
              <a:pPr eaLnBrk="1" hangingPunct="1"/>
              <a:t>58</a:t>
            </a:fld>
            <a:endParaRPr lang="en-GB" altLang="en-US"/>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itchFamily="34" charset="0"/>
                <a:cs typeface="Arial" pitchFamily="34" charset="0"/>
              </a:rPr>
              <a:t>Stars</a:t>
            </a:r>
            <a:r>
              <a:rPr lang="en-GB" altLang="en-US" baseline="0" dirty="0">
                <a:latin typeface="Arial" pitchFamily="34" charset="0"/>
                <a:cs typeface="Arial" pitchFamily="34" charset="0"/>
              </a:rPr>
              <a:t> much more massive than the Sun have a far more dramatic end, exploding in a matter of seconds, in an event known as a supernova.</a:t>
            </a:r>
            <a:endParaRPr lang="en-GB" altLang="en-US" dirty="0">
              <a:latin typeface="Arial" pitchFamily="34" charset="0"/>
              <a:cs typeface="Arial" pitchFamily="34" charset="0"/>
            </a:endParaRPr>
          </a:p>
          <a:p>
            <a:pPr eaLnBrk="1" hangingPunct="1"/>
            <a:r>
              <a:rPr lang="en-GB" altLang="en-US" dirty="0">
                <a:latin typeface="Arial" pitchFamily="34" charset="0"/>
                <a:cs typeface="Arial" pitchFamily="34" charset="0"/>
              </a:rPr>
              <a:t>[Supernova 1987A by Anglo-Australian Observatory – before and after.]</a:t>
            </a:r>
            <a:endParaRPr lang="en-US" altLang="en-US" dirty="0">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861780D-808B-49AB-AE07-62D16A620B85}" type="slidenum">
              <a:rPr lang="en-GB" smtClean="0"/>
              <a:pPr eaLnBrk="1" hangingPunct="1"/>
              <a:t>59</a:t>
            </a:fld>
            <a:endParaRPr lang="en-GB"/>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We can see the remnants of such supernovae, such as this one in the constellation Cassiopeia.</a:t>
            </a:r>
          </a:p>
          <a:p>
            <a:pPr eaLnBrk="1" hangingPunct="1"/>
            <a:r>
              <a:rPr lang="en-GB" dirty="0"/>
              <a:t>[Supernova remnant Cassiopeia A, by HST.]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1CBCB69-BF1A-4280-8A1B-B93DB58C0126}" type="slidenum">
              <a:rPr lang="en-GB" altLang="en-US" smtClean="0"/>
              <a:pPr eaLnBrk="1" hangingPunct="1"/>
              <a:t>60</a:t>
            </a:fld>
            <a:endParaRPr lang="en-GB" alt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itchFamily="34" charset="0"/>
                <a:cs typeface="Arial" pitchFamily="34" charset="0"/>
              </a:rPr>
              <a:t>One historically supernova was that which created the Crab Nebula</a:t>
            </a:r>
            <a:r>
              <a:rPr lang="en-GB" altLang="en-US" baseline="0" dirty="0">
                <a:latin typeface="Arial" pitchFamily="34" charset="0"/>
                <a:cs typeface="Arial" pitchFamily="34" charset="0"/>
              </a:rPr>
              <a:t> in the year 1054. It was recorded by the Chinese as being visible in daylight for three weeks. At its heart is the remains of the star, spinning rapidly as emitting light and radio waves as a pulsar.</a:t>
            </a:r>
            <a:endParaRPr lang="en-US" altLang="en-US" dirty="0">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C30DB44-5768-4A64-A502-5B5BEC69C6B4}" type="slidenum">
              <a:rPr lang="en-GB" smtClean="0"/>
              <a:pPr eaLnBrk="1" hangingPunct="1"/>
              <a:t>61</a:t>
            </a:fld>
            <a:endParaRPr lang="en-GB"/>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Even more</a:t>
            </a:r>
            <a:r>
              <a:rPr lang="en-US" baseline="0" dirty="0"/>
              <a:t> massive stars can end as a black hole, so dense that nothing, not even light can escape from it. We can infer its presence if there is a nearby companion star whose material falls into the black hole with pressures and temperatures so high that it emits x-rays.</a:t>
            </a:r>
          </a:p>
          <a:p>
            <a:pPr eaLnBrk="1" hangingPunct="1"/>
            <a:r>
              <a:rPr lang="en-US" baseline="0" dirty="0"/>
              <a:t>[</a:t>
            </a:r>
            <a:r>
              <a:rPr lang="en-US" dirty="0"/>
              <a:t>Artist's rendition of a black hole with an orbiting companion star that exceeds its Roche limit. Mass from the companion star is drawn towards the black hole, forming an accretion disk.  From http://en.wikipedia.org/wiki/Image:Accretion_disk.jpg.]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6D4D566-91A2-4B21-98A8-760119EA898F}" type="slidenum">
              <a:rPr lang="en-GB" smtClean="0"/>
              <a:pPr eaLnBrk="1" hangingPunct="1"/>
              <a:t>62</a:t>
            </a:fld>
            <a:endParaRPr lang="en-GB"/>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Other interesting objects are huge clusters</a:t>
            </a:r>
            <a:r>
              <a:rPr lang="en-GB" baseline="0" dirty="0"/>
              <a:t> of old stars, some possibly older than the galaxies containing them</a:t>
            </a:r>
            <a:r>
              <a:rPr lang="en-GB" dirty="0"/>
              <a: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06BCEF-0B7E-4244-8EA8-9B243714B200}" type="slidenum">
              <a:rPr lang="en-US" smtClean="0"/>
              <a:pPr eaLnBrk="1" hangingPunct="1"/>
              <a:t>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It</a:t>
            </a:r>
            <a:r>
              <a:rPr lang="en-GB" baseline="0" dirty="0"/>
              <a:t> is very bright, appearing like a moving bright star, taking several across the sky, usually from west to east. Here is a long time-exposure picture I took of it, [CLICK] followed closely by the </a:t>
            </a:r>
            <a:r>
              <a:rPr lang="en-GB" dirty="0"/>
              <a:t>Space Shuttle which was to link up with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rPr>
              <a:t>So far we </a:t>
            </a:r>
            <a:r>
              <a:rPr lang="en-GB" altLang="en-US" baseline="0" dirty="0">
                <a:latin typeface="Arial" charset="0"/>
              </a:rPr>
              <a:t>have been looking at objects in our part of our galaxy, the Milky Way. </a:t>
            </a:r>
            <a:r>
              <a:rPr lang="en-GB" altLang="en-US" dirty="0">
                <a:latin typeface="Arial" charset="0"/>
              </a:rPr>
              <a:t>Now let’s leave our stellar neighbourhood, and venture far out into our galaxy and explore</a:t>
            </a:r>
            <a:r>
              <a:rPr lang="en-GB" altLang="en-US" baseline="0" dirty="0">
                <a:latin typeface="Arial" charset="0"/>
              </a:rPr>
              <a:t> the universe of galaxies</a:t>
            </a:r>
            <a:r>
              <a:rPr lang="en-GB" altLang="en-US" dirty="0">
                <a:latin typeface="Arial" charset="0"/>
              </a:rPr>
              <a:t>.</a:t>
            </a:r>
            <a:endParaRPr lang="en-US" altLang="en-US" dirty="0">
              <a:latin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63</a:t>
            </a:fld>
            <a:endParaRPr lang="en-GB"/>
          </a:p>
        </p:txBody>
      </p:sp>
    </p:spTree>
    <p:extLst>
      <p:ext uri="{BB962C8B-B14F-4D97-AF65-F5344CB8AC3E}">
        <p14:creationId xmlns:p14="http://schemas.microsoft.com/office/powerpoint/2010/main" val="328762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A9BDBD1-5AD2-4569-8D69-3C2B667E865B}" type="slidenum">
              <a:rPr lang="en-GB" altLang="en-US" smtClean="0"/>
              <a:pPr algn="r" eaLnBrk="1" hangingPunct="1">
                <a:spcBef>
                  <a:spcPct val="0"/>
                </a:spcBef>
              </a:pPr>
              <a:t>64</a:t>
            </a:fld>
            <a:endParaRPr lang="en-GB"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As our</a:t>
            </a:r>
            <a:r>
              <a:rPr lang="en-GB" altLang="en-US" baseline="0" dirty="0"/>
              <a:t> solar system lies within the </a:t>
            </a:r>
            <a:r>
              <a:rPr lang="en-GB" altLang="en-US" dirty="0"/>
              <a:t>Milky Way galaxy we can</a:t>
            </a:r>
            <a:r>
              <a:rPr lang="en-GB" altLang="en-US" baseline="0" dirty="0"/>
              <a:t>not see it from outside. [CLICK] We can however, draw conclusions about its shape and size by mapping the stars within it</a:t>
            </a:r>
            <a:r>
              <a:rPr lang="en-GB" altLang="en-US" dirty="0"/>
              <a:t>.</a:t>
            </a:r>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1A68581-2C06-4864-BCD0-0BBAD7284E11}" type="slidenum">
              <a:rPr lang="en-GB" altLang="en-US" smtClean="0"/>
              <a:pPr eaLnBrk="1" hangingPunct="1">
                <a:spcBef>
                  <a:spcPct val="0"/>
                </a:spcBef>
              </a:pPr>
              <a:t>65</a:t>
            </a:fld>
            <a:endParaRPr lang="en-GB"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This shows that it</a:t>
            </a:r>
            <a:r>
              <a:rPr lang="en-GB" altLang="en-US" baseline="0" dirty="0"/>
              <a:t> has a spiral shape, and </a:t>
            </a:r>
            <a:r>
              <a:rPr lang="en-GB" altLang="en-US" dirty="0"/>
              <a:t>is about a</a:t>
            </a:r>
            <a:r>
              <a:rPr lang="en-GB" altLang="en-US" baseline="0" dirty="0"/>
              <a:t> hundred thousand light-years across, our Sun and solar system lying 25,000 light-years from the centre of the galaxy</a:t>
            </a:r>
            <a:r>
              <a:rPr lang="en-GB" altLang="en-US" dirty="0"/>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C1F4D08-BD98-4DF6-8631-D910C78ABC07}" type="slidenum">
              <a:rPr lang="en-GB" altLang="en-US" smtClean="0"/>
              <a:pPr algn="r" eaLnBrk="1" hangingPunct="1">
                <a:spcBef>
                  <a:spcPct val="0"/>
                </a:spcBef>
              </a:pPr>
              <a:t>66</a:t>
            </a:fld>
            <a:endParaRPr lang="en-GB"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Of particular interest is what goes</a:t>
            </a:r>
            <a:r>
              <a:rPr lang="en-GB" altLang="en-US" baseline="0" dirty="0"/>
              <a:t> on in the centre of the g</a:t>
            </a:r>
            <a:r>
              <a:rPr lang="en-GB" altLang="en-US" dirty="0"/>
              <a:t>alaxy.  Here is the central</a:t>
            </a:r>
            <a:r>
              <a:rPr lang="en-GB" altLang="en-US" baseline="0" dirty="0"/>
              <a:t> 900 light-years, imaged in infrared by a special space telescope.</a:t>
            </a:r>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And here is the central</a:t>
            </a:r>
            <a:r>
              <a:rPr lang="en-GB" baseline="0" dirty="0"/>
              <a:t> 300 light-years. By studying the motions of stars close to the centre we can deduce that it contains a supermassive black hole, perhaps several million times the mass of the Sun.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67</a:t>
            </a:fld>
            <a:endParaRPr lang="en-GB"/>
          </a:p>
        </p:txBody>
      </p:sp>
    </p:spTree>
    <p:extLst>
      <p:ext uri="{BB962C8B-B14F-4D97-AF65-F5344CB8AC3E}">
        <p14:creationId xmlns:p14="http://schemas.microsoft.com/office/powerpoint/2010/main" val="353203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Here is an artist’s impression of what</a:t>
            </a:r>
            <a:r>
              <a:rPr lang="en-GB" altLang="en-US" baseline="0" dirty="0"/>
              <a:t> is might look like if we could get close enough.</a:t>
            </a:r>
            <a:endParaRPr lang="en-GB" altLang="en-US" dirty="0"/>
          </a:p>
          <a:p>
            <a:r>
              <a:rPr lang="en-GB" altLang="en-US" dirty="0"/>
              <a:t>[For video see: https://en.wikipedia.org/wiki/Supermassive_black_hole.]</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07ABB29-5616-44C6-A1D3-3397B6794E71}" type="slidenum">
              <a:rPr lang="en-GB" altLang="en-US" smtClean="0"/>
              <a:pPr algn="r" eaLnBrk="1" hangingPunct="1">
                <a:spcBef>
                  <a:spcPct val="0"/>
                </a:spcBef>
              </a:pPr>
              <a:t>68</a:t>
            </a:fld>
            <a:endParaRPr lang="en-GB"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see thousands of other galaxies, the closest to us being naked-eye objects visible from the southern hemisphere,</a:t>
            </a:r>
            <a:r>
              <a:rPr lang="en-GB" baseline="0" dirty="0"/>
              <a:t> and discovered by Magellan.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69</a:t>
            </a:fld>
            <a:endParaRPr lang="en-GB"/>
          </a:p>
        </p:txBody>
      </p:sp>
    </p:spTree>
    <p:extLst>
      <p:ext uri="{BB962C8B-B14F-4D97-AF65-F5344CB8AC3E}">
        <p14:creationId xmlns:p14="http://schemas.microsoft.com/office/powerpoint/2010/main" val="2606069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see thousands of other galaxies, the closest to us being naked-eye objects visible from the southern hemisphere,</a:t>
            </a:r>
            <a:r>
              <a:rPr lang="en-GB" baseline="0" dirty="0"/>
              <a:t> and discovered by Magellan.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70</a:t>
            </a:fld>
            <a:endParaRPr lang="en-GB"/>
          </a:p>
        </p:txBody>
      </p:sp>
    </p:spTree>
    <p:extLst>
      <p:ext uri="{BB962C8B-B14F-4D97-AF65-F5344CB8AC3E}">
        <p14:creationId xmlns:p14="http://schemas.microsoft.com/office/powerpoint/2010/main" val="26060699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also evidence</a:t>
            </a:r>
            <a:r>
              <a:rPr lang="en-GB" baseline="0" dirty="0"/>
              <a:t> of star formation in other galaxies. The pink areas are clouds of hydrogen gas like the Orion nebula, where new stars are being born.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71</a:t>
            </a:fld>
            <a:endParaRPr lang="en-GB"/>
          </a:p>
        </p:txBody>
      </p:sp>
    </p:spTree>
    <p:extLst>
      <p:ext uri="{BB962C8B-B14F-4D97-AF65-F5344CB8AC3E}">
        <p14:creationId xmlns:p14="http://schemas.microsoft.com/office/powerpoint/2010/main" val="1145648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solidFill>
                  <a:srgbClr val="FFFF00"/>
                </a:solidFill>
              </a:rPr>
              <a:t>Seen edge-on spiral galaxies reveal themselves to be quite flat and relatively thin,</a:t>
            </a:r>
            <a:r>
              <a:rPr lang="en-GB" altLang="en-US" baseline="0" dirty="0">
                <a:solidFill>
                  <a:srgbClr val="FFFF00"/>
                </a:solidFill>
              </a:rPr>
              <a:t> apart </a:t>
            </a:r>
            <a:r>
              <a:rPr lang="en-GB" altLang="en-US" baseline="0" dirty="0">
                <a:solidFill>
                  <a:schemeClr val="tx1"/>
                </a:solidFill>
              </a:rPr>
              <a:t>from t</a:t>
            </a:r>
            <a:r>
              <a:rPr lang="en-GB" baseline="0" dirty="0"/>
              <a:t>he central bulge which consists mostly of old stars.</a:t>
            </a:r>
            <a:endParaRPr lang="en-GB" dirty="0"/>
          </a:p>
          <a:p>
            <a:endParaRPr lang="en-GB" altLang="en-US" dirty="0">
              <a:solidFill>
                <a:srgbClr val="FFFF00"/>
              </a:solidFill>
            </a:endParaRPr>
          </a:p>
          <a:p>
            <a:r>
              <a:rPr lang="en-GB" altLang="en-US" dirty="0">
                <a:solidFill>
                  <a:srgbClr val="FFFF00"/>
                </a:solidFill>
              </a:rPr>
              <a:t>[NGC 4565 spiral galaxy.]</a:t>
            </a:r>
            <a:endParaRPr lang="en-US" altLang="en-US" dirty="0">
              <a:latin typeface="Arial"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305A49-C474-491D-9656-3519DB70C050}" type="slidenum">
              <a:rPr lang="en-US" altLang="en-US" smtClean="0"/>
              <a:pPr eaLnBrk="1" hangingPunct="1"/>
              <a:t>72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Space</a:t>
            </a:r>
            <a:r>
              <a:rPr lang="en-GB" baseline="0" dirty="0"/>
              <a:t> Station’s appearance in our skies changes from day to day, and it is necessary to get predictions of when and where it will appear. A number of apps provide this information, and I also recommend a website called Heavens Above, which provides not only predictions for many satellites, but also star charts such as this one.</a:t>
            </a:r>
            <a:endParaRPr lang="en-GB" dirty="0"/>
          </a:p>
        </p:txBody>
      </p:sp>
      <p:sp>
        <p:nvSpPr>
          <p:cNvPr id="4" name="Slide Number Placeholder 3"/>
          <p:cNvSpPr>
            <a:spLocks noGrp="1"/>
          </p:cNvSpPr>
          <p:nvPr>
            <p:ph type="sldNum" sz="quarter" idx="10"/>
          </p:nvPr>
        </p:nvSpPr>
        <p:spPr/>
        <p:txBody>
          <a:bodyPr/>
          <a:lstStyle/>
          <a:p>
            <a:fld id="{4188080B-C691-43D4-9B34-EE215226A8B5}" type="slidenum">
              <a:rPr lang="en-GB" smtClean="0"/>
              <a:t>7</a:t>
            </a:fld>
            <a:endParaRPr lang="en-GB"/>
          </a:p>
        </p:txBody>
      </p:sp>
    </p:spTree>
    <p:extLst>
      <p:ext uri="{BB962C8B-B14F-4D97-AF65-F5344CB8AC3E}">
        <p14:creationId xmlns:p14="http://schemas.microsoft.com/office/powerpoint/2010/main" val="36173050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furthest object we can see with the naked eye, and easily</a:t>
            </a:r>
            <a:r>
              <a:rPr lang="en-GB" baseline="0" dirty="0"/>
              <a:t> visible in binoculars,</a:t>
            </a:r>
            <a:r>
              <a:rPr lang="en-GB" dirty="0"/>
              <a:t> is</a:t>
            </a:r>
            <a:r>
              <a:rPr lang="en-GB" baseline="0" dirty="0"/>
              <a:t> the magnificent Andromeda Galaxy, over two million light-years away, or 15 million trillion miles. It is on a collision course with our Milky Way galaxy, so watch out for some celestial shenanigans in about four billion years.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73</a:t>
            </a:fld>
            <a:endParaRPr lang="en-GB"/>
          </a:p>
        </p:txBody>
      </p:sp>
    </p:spTree>
    <p:extLst>
      <p:ext uri="{BB962C8B-B14F-4D97-AF65-F5344CB8AC3E}">
        <p14:creationId xmlns:p14="http://schemas.microsoft.com/office/powerpoint/2010/main" val="12528034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896EA9-06F0-4CB6-8922-3F139DF1B2B6}" type="slidenum">
              <a:rPr lang="en-US" altLang="en-US" smtClean="0"/>
              <a:pPr eaLnBrk="1" hangingPunct="1"/>
              <a:t>74</a:t>
            </a:fld>
            <a:endParaRPr lang="en-US" alt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M101 galaxy, by HST.</a:t>
            </a: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DAE10B3-D795-46DD-B045-195659216867}" type="slidenum">
              <a:rPr lang="en-GB" altLang="en-US" smtClean="0"/>
              <a:pPr algn="r" eaLnBrk="1" hangingPunct="1">
                <a:spcBef>
                  <a:spcPct val="0"/>
                </a:spcBef>
              </a:pPr>
              <a:t>75</a:t>
            </a:fld>
            <a:endParaRPr lang="en-GB"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We can see such collisions</a:t>
            </a:r>
            <a:r>
              <a:rPr lang="en-GB" altLang="en-US" baseline="0" dirty="0"/>
              <a:t> happening between other galaxies …</a:t>
            </a:r>
          </a:p>
          <a:p>
            <a:pPr eaLnBrk="1" hangingPunct="1"/>
            <a:r>
              <a:rPr lang="en-GB" altLang="en-US" baseline="0" dirty="0"/>
              <a:t>[</a:t>
            </a:r>
            <a:r>
              <a:rPr lang="en-GB" altLang="en-US" dirty="0"/>
              <a:t>Galaxies NGC 2207 and IC 2163, by HST. ]</a:t>
            </a:r>
            <a:endParaRPr lang="en-GB" altLang="en-US" baseline="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resulting</a:t>
            </a:r>
            <a:r>
              <a:rPr lang="en-GB" baseline="0" dirty="0"/>
              <a:t> in a large egg-shaped galaxy, devoid of new star formation. This one is at the centre of a cluster of some 500 galaxies, and we can see many such clusters, some </a:t>
            </a:r>
            <a:r>
              <a:rPr lang="en-GB" baseline="0" dirty="0" err="1"/>
              <a:t>superclusters</a:t>
            </a:r>
            <a:r>
              <a:rPr lang="en-GB" baseline="0" dirty="0"/>
              <a:t> containing far more galaxies.</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76</a:t>
            </a:fld>
            <a:endParaRPr lang="en-GB"/>
          </a:p>
        </p:txBody>
      </p:sp>
    </p:spTree>
    <p:extLst>
      <p:ext uri="{BB962C8B-B14F-4D97-AF65-F5344CB8AC3E}">
        <p14:creationId xmlns:p14="http://schemas.microsoft.com/office/powerpoint/2010/main" val="14714187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Galaxies permeate the entire universe. This extraordinary</a:t>
            </a:r>
            <a:r>
              <a:rPr lang="en-GB" baseline="0" dirty="0"/>
              <a:t> image, taken by the Hubble Space Telescope, is of a tiny area of the sky, and shows thousands of galaxies, some formed not long after the universe itself came into being nearly 14 billion years ago. It is estimated that on average each galaxy contains 100 billion stars, and there may be 100 billion galaxies in the universe. That’s an awful lot of stars!</a:t>
            </a: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[Hubble Ultra-Deep field. Located southwest of </a:t>
            </a:r>
            <a:r>
              <a:rPr lang="en-GB" dirty="0">
                <a:hlinkClick r:id="rId3" tooltip="Orion (constellation)"/>
              </a:rPr>
              <a:t>Orion</a:t>
            </a:r>
            <a:r>
              <a:rPr lang="en-GB" dirty="0"/>
              <a:t> in the </a:t>
            </a:r>
            <a:r>
              <a:rPr lang="en-GB" dirty="0">
                <a:hlinkClick r:id="rId4" tooltip="Southern Hemisphere"/>
              </a:rPr>
              <a:t>Southern-Hemisphere</a:t>
            </a:r>
            <a:r>
              <a:rPr lang="en-GB" dirty="0"/>
              <a:t> constellation </a:t>
            </a:r>
            <a:r>
              <a:rPr lang="en-GB" dirty="0" err="1">
                <a:hlinkClick r:id="rId5" tooltip="Fornax"/>
              </a:rPr>
              <a:t>Fornax</a:t>
            </a:r>
            <a:r>
              <a:rPr lang="en-GB" dirty="0"/>
              <a:t> at </a:t>
            </a:r>
            <a:r>
              <a:rPr lang="en-GB" dirty="0">
                <a:hlinkClick r:id="rId6" tooltip="Right ascension"/>
              </a:rPr>
              <a:t>right ascension</a:t>
            </a:r>
            <a:r>
              <a:rPr lang="en-GB" dirty="0"/>
              <a:t> 3h 32m 40.0s, </a:t>
            </a:r>
            <a:r>
              <a:rPr lang="en-GB" dirty="0">
                <a:hlinkClick r:id="rId7" tooltip="Declination"/>
              </a:rPr>
              <a:t>declination</a:t>
            </a:r>
            <a:r>
              <a:rPr lang="en-GB" dirty="0"/>
              <a:t> -27° 47' 29" (</a:t>
            </a:r>
            <a:r>
              <a:rPr lang="en-GB" dirty="0">
                <a:hlinkClick r:id="rId8" tooltip="J2000"/>
              </a:rPr>
              <a:t>J2000</a:t>
            </a:r>
            <a:r>
              <a:rPr lang="en-GB" dirty="0"/>
              <a:t>), the image covers 36.7 square </a:t>
            </a:r>
            <a:r>
              <a:rPr lang="en-GB" dirty="0" err="1">
                <a:hlinkClick r:id="rId9" tooltip="Minute of arc"/>
              </a:rPr>
              <a:t>arcminutes</a:t>
            </a:r>
            <a:r>
              <a:rPr lang="en-GB" dirty="0"/>
              <a:t>[2]. This is smaller than a 1 mm by 1 mm square of paper held 1 meter away, and equal to roughly one thirteen-millionth of the total area of the sky. The image is oriented such that the upper left corner points toward north (-46.4°) on the </a:t>
            </a:r>
            <a:r>
              <a:rPr lang="en-GB" dirty="0">
                <a:hlinkClick r:id="rId10" tooltip="Celestial sphere"/>
              </a:rPr>
              <a:t>celestial sphere</a:t>
            </a:r>
            <a:r>
              <a:rPr lang="en-GB" dirty="0"/>
              <a:t>. The star near the </a:t>
            </a:r>
            <a:r>
              <a:rPr lang="en-GB" dirty="0" err="1"/>
              <a:t>center</a:t>
            </a:r>
            <a:r>
              <a:rPr lang="en-GB" dirty="0"/>
              <a:t> of the field is </a:t>
            </a:r>
            <a:r>
              <a:rPr lang="en-GB" dirty="0">
                <a:hlinkClick r:id="rId11" tooltip="USNO"/>
              </a:rPr>
              <a:t>USNO</a:t>
            </a:r>
            <a:r>
              <a:rPr lang="en-GB" dirty="0"/>
              <a:t>-A2.0 0600-01400432 with </a:t>
            </a:r>
            <a:r>
              <a:rPr lang="en-GB" dirty="0">
                <a:hlinkClick r:id="rId12" tooltip="Apparent magnitude"/>
              </a:rPr>
              <a:t>apparent magnitude</a:t>
            </a:r>
            <a:r>
              <a:rPr lang="en-GB" dirty="0"/>
              <a:t> of 18.95.  In total, the image required 800 exposures taken over the course of 400 Hubble orbits around Earth. The total amount of exposure time was 11.3 days for the </a:t>
            </a:r>
            <a:r>
              <a:rPr lang="en-GB" dirty="0">
                <a:hlinkClick r:id="rId13" tooltip="Advanced Camera for Surveys"/>
              </a:rPr>
              <a:t>ACS</a:t>
            </a:r>
            <a:r>
              <a:rPr lang="en-GB" dirty="0"/>
              <a:t> and 4.5 days for the </a:t>
            </a:r>
            <a:r>
              <a:rPr lang="en-GB" dirty="0">
                <a:hlinkClick r:id="rId14" tooltip="Near Infrared Camera and Multi-Object Spectrometer"/>
              </a:rPr>
              <a:t>NICMOS</a:t>
            </a:r>
            <a:r>
              <a:rPr lang="en-GB" dirty="0"/>
              <a:t>.]</a:t>
            </a:r>
            <a:endParaRPr lang="en-US"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77</a:t>
            </a:fld>
            <a:endParaRPr lang="en-GB"/>
          </a:p>
        </p:txBody>
      </p:sp>
    </p:spTree>
    <p:extLst>
      <p:ext uri="{BB962C8B-B14F-4D97-AF65-F5344CB8AC3E}">
        <p14:creationId xmlns:p14="http://schemas.microsoft.com/office/powerpoint/2010/main" val="248130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Using special equipment</a:t>
            </a:r>
            <a:r>
              <a:rPr lang="en-GB" baseline="0" dirty="0"/>
              <a:t> </a:t>
            </a:r>
            <a:r>
              <a:rPr lang="en-GB" dirty="0"/>
              <a:t>I was able to get five images of it crossing the face of the Sun. [CLICK] A blow-up of one of the images clearly shows the outline</a:t>
            </a:r>
            <a:r>
              <a:rPr lang="en-GB" baseline="0" dirty="0"/>
              <a:t> of the Space Station and its huge solar panels.</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[10</a:t>
            </a:r>
            <a:r>
              <a:rPr lang="en-GB" baseline="0" dirty="0"/>
              <a:t> June 2017, with five-inch Takahashi refractor, Guernsey Observatory. Taken by David Le Conte; processed by Jean Dean.]</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8</a:t>
            </a:fld>
            <a:endParaRPr lang="en-GB"/>
          </a:p>
        </p:txBody>
      </p:sp>
    </p:spTree>
    <p:extLst>
      <p:ext uri="{BB962C8B-B14F-4D97-AF65-F5344CB8AC3E}">
        <p14:creationId xmlns:p14="http://schemas.microsoft.com/office/powerpoint/2010/main" val="2880259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nearest neighbour</a:t>
            </a:r>
            <a:r>
              <a:rPr lang="en-GB" baseline="0" dirty="0"/>
              <a:t> in space is the Moon, 400,000 km (240,000 miles), or 1.3 light-seconds away. It is about a quarter the size of the Earth and is a lifeless body.</a:t>
            </a:r>
            <a:endParaRPr lang="en-GB" dirty="0"/>
          </a:p>
        </p:txBody>
      </p:sp>
      <p:sp>
        <p:nvSpPr>
          <p:cNvPr id="4" name="Slide Number Placeholder 3"/>
          <p:cNvSpPr>
            <a:spLocks noGrp="1"/>
          </p:cNvSpPr>
          <p:nvPr>
            <p:ph type="sldNum" sz="quarter" idx="10"/>
          </p:nvPr>
        </p:nvSpPr>
        <p:spPr/>
        <p:txBody>
          <a:bodyPr/>
          <a:lstStyle/>
          <a:p>
            <a:pPr>
              <a:defRPr/>
            </a:pPr>
            <a:fld id="{30D490CD-0B48-4E5D-AFA2-77C35DD407E3}" type="slidenum">
              <a:rPr lang="en-GB" smtClean="0"/>
              <a:pPr>
                <a:defRPr/>
              </a:pPr>
              <a:t>9</a:t>
            </a:fld>
            <a:endParaRPr lang="en-GB"/>
          </a:p>
        </p:txBody>
      </p:sp>
    </p:spTree>
    <p:extLst>
      <p:ext uri="{BB962C8B-B14F-4D97-AF65-F5344CB8AC3E}">
        <p14:creationId xmlns:p14="http://schemas.microsoft.com/office/powerpoint/2010/main" val="393526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211365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55736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4143471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98A3CB5-7652-4E74-850A-E3C5D852216B}"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36D46-3A39-48A7-A94A-CA8E13EDB5DC}" type="slidenum">
              <a:rPr lang="en-US"/>
              <a:pPr>
                <a:defRPr/>
              </a:pPr>
              <a:t>‹#›</a:t>
            </a:fld>
            <a:endParaRPr lang="en-US"/>
          </a:p>
        </p:txBody>
      </p:sp>
    </p:spTree>
    <p:extLst>
      <p:ext uri="{BB962C8B-B14F-4D97-AF65-F5344CB8AC3E}">
        <p14:creationId xmlns:p14="http://schemas.microsoft.com/office/powerpoint/2010/main" val="308026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4EE05E-BF79-4B3B-A5DD-8A812A42464A}"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43DDB-37E7-4226-89EA-4557EA868B9C}" type="slidenum">
              <a:rPr lang="en-US"/>
              <a:pPr>
                <a:defRPr/>
              </a:pPr>
              <a:t>‹#›</a:t>
            </a:fld>
            <a:endParaRPr lang="en-US"/>
          </a:p>
        </p:txBody>
      </p:sp>
    </p:spTree>
    <p:extLst>
      <p:ext uri="{BB962C8B-B14F-4D97-AF65-F5344CB8AC3E}">
        <p14:creationId xmlns:p14="http://schemas.microsoft.com/office/powerpoint/2010/main" val="419135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FDC1983-2488-45EF-A1EE-97DB391C8E45}"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F7E06-D992-4A18-AB3C-174873C8C617}" type="slidenum">
              <a:rPr lang="en-US"/>
              <a:pPr>
                <a:defRPr/>
              </a:pPr>
              <a:t>‹#›</a:t>
            </a:fld>
            <a:endParaRPr lang="en-US"/>
          </a:p>
        </p:txBody>
      </p:sp>
    </p:spTree>
    <p:extLst>
      <p:ext uri="{BB962C8B-B14F-4D97-AF65-F5344CB8AC3E}">
        <p14:creationId xmlns:p14="http://schemas.microsoft.com/office/powerpoint/2010/main" val="417000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528ADD9-35CB-4FE6-A772-ECBF1A0B7051}" type="datetimeFigureOut">
              <a:rPr lang="en-US"/>
              <a:pPr>
                <a:defRPr/>
              </a:pPr>
              <a:t>6/8/2020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24D3B5-0555-4525-8A0E-F88A2B582B9F}" type="slidenum">
              <a:rPr lang="en-US"/>
              <a:pPr>
                <a:defRPr/>
              </a:pPr>
              <a:t>‹#›</a:t>
            </a:fld>
            <a:endParaRPr lang="en-US"/>
          </a:p>
        </p:txBody>
      </p:sp>
    </p:spTree>
    <p:extLst>
      <p:ext uri="{BB962C8B-B14F-4D97-AF65-F5344CB8AC3E}">
        <p14:creationId xmlns:p14="http://schemas.microsoft.com/office/powerpoint/2010/main" val="476869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D9A417E-4824-4246-B4E3-39757E2C9760}" type="datetimeFigureOut">
              <a:rPr lang="en-US"/>
              <a:pPr>
                <a:defRPr/>
              </a:pPr>
              <a:t>6/8/2020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FC86D22-7C7C-40E8-B8B0-49C667D37829}" type="slidenum">
              <a:rPr lang="en-US"/>
              <a:pPr>
                <a:defRPr/>
              </a:pPr>
              <a:t>‹#›</a:t>
            </a:fld>
            <a:endParaRPr lang="en-US"/>
          </a:p>
        </p:txBody>
      </p:sp>
    </p:spTree>
    <p:extLst>
      <p:ext uri="{BB962C8B-B14F-4D97-AF65-F5344CB8AC3E}">
        <p14:creationId xmlns:p14="http://schemas.microsoft.com/office/powerpoint/2010/main" val="1714216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3D6424-AA08-4AE7-9A5D-CA632A884926}" type="datetimeFigureOut">
              <a:rPr lang="en-US"/>
              <a:pPr>
                <a:defRPr/>
              </a:pPr>
              <a:t>6/8/2020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6E1F5EA-583F-4BD5-A4E0-26E359919478}" type="slidenum">
              <a:rPr lang="en-US"/>
              <a:pPr>
                <a:defRPr/>
              </a:pPr>
              <a:t>‹#›</a:t>
            </a:fld>
            <a:endParaRPr lang="en-US"/>
          </a:p>
        </p:txBody>
      </p:sp>
    </p:spTree>
    <p:extLst>
      <p:ext uri="{BB962C8B-B14F-4D97-AF65-F5344CB8AC3E}">
        <p14:creationId xmlns:p14="http://schemas.microsoft.com/office/powerpoint/2010/main" val="30966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3FA738-D08C-4BC7-B285-1628897A6213}" type="datetimeFigureOut">
              <a:rPr lang="en-US"/>
              <a:pPr>
                <a:defRPr/>
              </a:pPr>
              <a:t>6/8/2020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632D5E-D950-4C99-8E76-9EE3626C13AF}" type="slidenum">
              <a:rPr lang="en-US"/>
              <a:pPr>
                <a:defRPr/>
              </a:pPr>
              <a:t>‹#›</a:t>
            </a:fld>
            <a:endParaRPr lang="en-US"/>
          </a:p>
        </p:txBody>
      </p:sp>
    </p:spTree>
    <p:extLst>
      <p:ext uri="{BB962C8B-B14F-4D97-AF65-F5344CB8AC3E}">
        <p14:creationId xmlns:p14="http://schemas.microsoft.com/office/powerpoint/2010/main" val="157289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F9CD60-E04E-4095-9AB8-9112B75A5992}" type="datetimeFigureOut">
              <a:rPr lang="en-US"/>
              <a:pPr>
                <a:defRPr/>
              </a:pPr>
              <a:t>6/8/2020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AE023-01F1-49CA-9247-B847B5899C73}" type="slidenum">
              <a:rPr lang="en-US"/>
              <a:pPr>
                <a:defRPr/>
              </a:pPr>
              <a:t>‹#›</a:t>
            </a:fld>
            <a:endParaRPr lang="en-US"/>
          </a:p>
        </p:txBody>
      </p:sp>
    </p:spTree>
    <p:extLst>
      <p:ext uri="{BB962C8B-B14F-4D97-AF65-F5344CB8AC3E}">
        <p14:creationId xmlns:p14="http://schemas.microsoft.com/office/powerpoint/2010/main" val="407007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2031124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96D976-361F-4DFA-AF0B-9402CEA5A970}" type="datetimeFigureOut">
              <a:rPr lang="en-US"/>
              <a:pPr>
                <a:defRPr/>
              </a:pPr>
              <a:t>6/8/2020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5B810E-803F-41DD-8C4B-5D60F925F55C}" type="slidenum">
              <a:rPr lang="en-US"/>
              <a:pPr>
                <a:defRPr/>
              </a:pPr>
              <a:t>‹#›</a:t>
            </a:fld>
            <a:endParaRPr lang="en-US"/>
          </a:p>
        </p:txBody>
      </p:sp>
    </p:spTree>
    <p:extLst>
      <p:ext uri="{BB962C8B-B14F-4D97-AF65-F5344CB8AC3E}">
        <p14:creationId xmlns:p14="http://schemas.microsoft.com/office/powerpoint/2010/main" val="1177690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FE0A93-0CE5-46A0-A67A-739B9691CDF1}"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AF996-ACC6-4801-86BA-74575FD13728}" type="slidenum">
              <a:rPr lang="en-US"/>
              <a:pPr>
                <a:defRPr/>
              </a:pPr>
              <a:t>‹#›</a:t>
            </a:fld>
            <a:endParaRPr lang="en-US"/>
          </a:p>
        </p:txBody>
      </p:sp>
    </p:spTree>
    <p:extLst>
      <p:ext uri="{BB962C8B-B14F-4D97-AF65-F5344CB8AC3E}">
        <p14:creationId xmlns:p14="http://schemas.microsoft.com/office/powerpoint/2010/main" val="1142176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DE7F94-AC14-47EA-BCCF-4CBF99BB4391}" type="datetimeFigureOut">
              <a:rPr lang="en-US"/>
              <a:pPr>
                <a:defRPr/>
              </a:pPr>
              <a:t>6/8/2020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43437-E7D2-45C7-AEA8-A7086FDD613D}" type="slidenum">
              <a:rPr lang="en-US"/>
              <a:pPr>
                <a:defRPr/>
              </a:pPr>
              <a:t>‹#›</a:t>
            </a:fld>
            <a:endParaRPr lang="en-US"/>
          </a:p>
        </p:txBody>
      </p:sp>
    </p:spTree>
    <p:extLst>
      <p:ext uri="{BB962C8B-B14F-4D97-AF65-F5344CB8AC3E}">
        <p14:creationId xmlns:p14="http://schemas.microsoft.com/office/powerpoint/2010/main" val="294451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B2D458-0CD7-4C60-9F8A-074C68900066}"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334170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B2D458-0CD7-4C60-9F8A-074C68900066}"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103053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B2D458-0CD7-4C60-9F8A-074C68900066}" type="datetimeFigureOut">
              <a:rPr lang="en-GB" smtClean="0"/>
              <a:t>08/06/2020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8843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B2D458-0CD7-4C60-9F8A-074C68900066}" type="datetimeFigureOut">
              <a:rPr lang="en-GB" smtClean="0"/>
              <a:t>08/06/2020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324205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2D458-0CD7-4C60-9F8A-074C68900066}" type="datetimeFigureOut">
              <a:rPr lang="en-GB" smtClean="0"/>
              <a:t>08/06/2020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217660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B2D458-0CD7-4C60-9F8A-074C68900066}"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143411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B2D458-0CD7-4C60-9F8A-074C68900066}"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DF631-26A5-4E29-89E2-843927424BCD}" type="slidenum">
              <a:rPr lang="en-GB" smtClean="0"/>
              <a:t>‹#›</a:t>
            </a:fld>
            <a:endParaRPr lang="en-GB"/>
          </a:p>
        </p:txBody>
      </p:sp>
    </p:spTree>
    <p:extLst>
      <p:ext uri="{BB962C8B-B14F-4D97-AF65-F5344CB8AC3E}">
        <p14:creationId xmlns:p14="http://schemas.microsoft.com/office/powerpoint/2010/main" val="32685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2D458-0CD7-4C60-9F8A-074C68900066}" type="datetimeFigureOut">
              <a:rPr lang="en-GB" smtClean="0"/>
              <a:t>08/06/2020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F631-26A5-4E29-89E2-843927424BCD}" type="slidenum">
              <a:rPr lang="en-GB" smtClean="0"/>
              <a:t>‹#›</a:t>
            </a:fld>
            <a:endParaRPr lang="en-GB"/>
          </a:p>
        </p:txBody>
      </p:sp>
    </p:spTree>
    <p:extLst>
      <p:ext uri="{BB962C8B-B14F-4D97-AF65-F5344CB8AC3E}">
        <p14:creationId xmlns:p14="http://schemas.microsoft.com/office/powerpoint/2010/main" val="413759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3AA019B-FEAD-445D-A74C-54D64FB0CE3B}" type="datetimeFigureOut">
              <a:rPr lang="en-US"/>
              <a:pPr>
                <a:defRPr/>
              </a:pPr>
              <a:t>6/8/2020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42E86B3-D0EC-482E-93BB-5569692A4752}" type="slidenum">
              <a:rPr lang="en-US"/>
              <a:pPr>
                <a:defRPr/>
              </a:pPr>
              <a:t>‹#›</a:t>
            </a:fld>
            <a:endParaRPr lang="en-US"/>
          </a:p>
        </p:txBody>
      </p:sp>
    </p:spTree>
    <p:extLst>
      <p:ext uri="{BB962C8B-B14F-4D97-AF65-F5344CB8AC3E}">
        <p14:creationId xmlns:p14="http://schemas.microsoft.com/office/powerpoint/2010/main" val="1573871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6.tiff"/></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www.astronomy.org.gg/more/resources/education"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Hubble_ultra_deep_field"/>
          <p:cNvPicPr>
            <a:picLocks noChangeAspect="1" noChangeArrowheads="1"/>
          </p:cNvPicPr>
          <p:nvPr/>
        </p:nvPicPr>
        <p:blipFill>
          <a:blip r:embed="rId3">
            <a:extLst>
              <a:ext uri="{28A0092B-C50C-407E-A947-70E740481C1C}">
                <a14:useLocalDpi xmlns:a14="http://schemas.microsoft.com/office/drawing/2010/main" val="0"/>
              </a:ext>
            </a:extLst>
          </a:blip>
          <a:srcRect b="3024"/>
          <a:stretch>
            <a:fillRect/>
          </a:stretch>
        </p:blipFill>
        <p:spPr bwMode="auto">
          <a:xfrm>
            <a:off x="1258888" y="382588"/>
            <a:ext cx="6632575"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4406" y="5735524"/>
            <a:ext cx="1943482" cy="954107"/>
          </a:xfrm>
          <a:prstGeom prst="rect">
            <a:avLst/>
          </a:prstGeom>
        </p:spPr>
        <p:txBody>
          <a:bodyPr wrap="none">
            <a:spAutoFit/>
          </a:bodyPr>
          <a:lstStyle/>
          <a:p>
            <a:pPr algn="ctr">
              <a:spcBef>
                <a:spcPct val="0"/>
              </a:spcBef>
            </a:pPr>
            <a:r>
              <a:rPr lang="en-GB" altLang="en-US" sz="1400" dirty="0">
                <a:solidFill>
                  <a:srgbClr val="FFFF00"/>
                </a:solidFill>
              </a:rPr>
              <a:t>David Le Conte, FRAS</a:t>
            </a:r>
          </a:p>
          <a:p>
            <a:pPr algn="ctr">
              <a:spcBef>
                <a:spcPct val="0"/>
              </a:spcBef>
            </a:pPr>
            <a:r>
              <a:rPr lang="en-GB" altLang="en-US" sz="1400" dirty="0">
                <a:solidFill>
                  <a:srgbClr val="FFFF00"/>
                </a:solidFill>
              </a:rPr>
              <a:t>Astronomy Section</a:t>
            </a:r>
          </a:p>
          <a:p>
            <a:pPr algn="ctr">
              <a:spcBef>
                <a:spcPct val="0"/>
              </a:spcBef>
            </a:pPr>
            <a:r>
              <a:rPr lang="en-GB" altLang="en-US" sz="1400" dirty="0">
                <a:solidFill>
                  <a:srgbClr val="FFFF00"/>
                </a:solidFill>
              </a:rPr>
              <a:t>La Société Guernesiaise</a:t>
            </a:r>
          </a:p>
          <a:p>
            <a:pPr algn="ctr">
              <a:spcBef>
                <a:spcPct val="0"/>
              </a:spcBef>
            </a:pPr>
            <a:r>
              <a:rPr lang="en-GB" altLang="en-US" sz="1400" dirty="0">
                <a:solidFill>
                  <a:srgbClr val="FFFF00"/>
                </a:solidFill>
              </a:rPr>
              <a:t>Guernsey</a:t>
            </a:r>
          </a:p>
        </p:txBody>
      </p:sp>
      <p:sp>
        <p:nvSpPr>
          <p:cNvPr id="5" name="Rectangle 4"/>
          <p:cNvSpPr>
            <a:spLocks noChangeArrowheads="1"/>
          </p:cNvSpPr>
          <p:nvPr/>
        </p:nvSpPr>
        <p:spPr bwMode="auto">
          <a:xfrm>
            <a:off x="1527727" y="404813"/>
            <a:ext cx="6052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dirty="0">
                <a:solidFill>
                  <a:srgbClr val="FFFF00"/>
                </a:solidFill>
              </a:rPr>
              <a:t>A Journey Through the Universe</a:t>
            </a:r>
          </a:p>
        </p:txBody>
      </p:sp>
    </p:spTree>
    <p:extLst>
      <p:ext uri="{BB962C8B-B14F-4D97-AF65-F5344CB8AC3E}">
        <p14:creationId xmlns:p14="http://schemas.microsoft.com/office/powerpoint/2010/main" val="5998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Full_Moon_Luc_Viat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264368"/>
            <a:ext cx="64166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ChangeArrowheads="1"/>
          </p:cNvSpPr>
          <p:nvPr/>
        </p:nvSpPr>
        <p:spPr bwMode="auto">
          <a:xfrm>
            <a:off x="1510303" y="188913"/>
            <a:ext cx="60837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The Moon. 400,000 km (240,000 miles, 1.3 light-seconds)</a:t>
            </a:r>
            <a:endParaRPr lang="en-US" altLang="en-US" sz="1800" dirty="0">
              <a:solidFill>
                <a:srgbClr val="FFFF00"/>
              </a:solidFill>
            </a:endParaRPr>
          </a:p>
        </p:txBody>
      </p:sp>
    </p:spTree>
    <p:extLst>
      <p:ext uri="{BB962C8B-B14F-4D97-AF65-F5344CB8AC3E}">
        <p14:creationId xmlns:p14="http://schemas.microsoft.com/office/powerpoint/2010/main" val="1047259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800px-Solar_sy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763"/>
            <a:ext cx="91773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6008688" y="3913188"/>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Mercury</a:t>
            </a:r>
          </a:p>
        </p:txBody>
      </p:sp>
      <p:sp>
        <p:nvSpPr>
          <p:cNvPr id="119812" name="Text Box 4"/>
          <p:cNvSpPr txBox="1">
            <a:spLocks noChangeArrowheads="1"/>
          </p:cNvSpPr>
          <p:nvPr/>
        </p:nvSpPr>
        <p:spPr bwMode="auto">
          <a:xfrm>
            <a:off x="5145088" y="3035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b="1">
                <a:solidFill>
                  <a:srgbClr val="FFFF00"/>
                </a:solidFill>
              </a:rPr>
              <a:t>Sun</a:t>
            </a:r>
          </a:p>
        </p:txBody>
      </p:sp>
      <p:sp>
        <p:nvSpPr>
          <p:cNvPr id="119813" name="Text Box 5"/>
          <p:cNvSpPr txBox="1">
            <a:spLocks noChangeArrowheads="1"/>
          </p:cNvSpPr>
          <p:nvPr/>
        </p:nvSpPr>
        <p:spPr bwMode="auto">
          <a:xfrm>
            <a:off x="6869113" y="3738563"/>
            <a:ext cx="83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Venus</a:t>
            </a:r>
          </a:p>
        </p:txBody>
      </p:sp>
      <p:sp>
        <p:nvSpPr>
          <p:cNvPr id="119814" name="Text Box 6"/>
          <p:cNvSpPr txBox="1">
            <a:spLocks noChangeArrowheads="1"/>
          </p:cNvSpPr>
          <p:nvPr/>
        </p:nvSpPr>
        <p:spPr bwMode="auto">
          <a:xfrm>
            <a:off x="7527925" y="339248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Earth</a:t>
            </a:r>
          </a:p>
        </p:txBody>
      </p:sp>
      <p:sp>
        <p:nvSpPr>
          <p:cNvPr id="119815" name="Text Box 7"/>
          <p:cNvSpPr txBox="1">
            <a:spLocks noChangeArrowheads="1"/>
          </p:cNvSpPr>
          <p:nvPr/>
        </p:nvSpPr>
        <p:spPr bwMode="auto">
          <a:xfrm>
            <a:off x="8451850" y="21844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Mars</a:t>
            </a:r>
          </a:p>
        </p:txBody>
      </p:sp>
      <p:sp>
        <p:nvSpPr>
          <p:cNvPr id="119816" name="Text Box 8"/>
          <p:cNvSpPr txBox="1">
            <a:spLocks noChangeArrowheads="1"/>
          </p:cNvSpPr>
          <p:nvPr/>
        </p:nvSpPr>
        <p:spPr bwMode="auto">
          <a:xfrm>
            <a:off x="3590925" y="10160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Jupiter</a:t>
            </a:r>
          </a:p>
        </p:txBody>
      </p:sp>
      <p:sp>
        <p:nvSpPr>
          <p:cNvPr id="119817" name="Text Box 9"/>
          <p:cNvSpPr txBox="1">
            <a:spLocks noChangeArrowheads="1"/>
          </p:cNvSpPr>
          <p:nvPr/>
        </p:nvSpPr>
        <p:spPr bwMode="auto">
          <a:xfrm>
            <a:off x="2741613" y="541338"/>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Saturn</a:t>
            </a:r>
          </a:p>
        </p:txBody>
      </p:sp>
      <p:sp>
        <p:nvSpPr>
          <p:cNvPr id="119818" name="Text Box 10"/>
          <p:cNvSpPr txBox="1">
            <a:spLocks noChangeArrowheads="1"/>
          </p:cNvSpPr>
          <p:nvPr/>
        </p:nvSpPr>
        <p:spPr bwMode="auto">
          <a:xfrm>
            <a:off x="1782763" y="468313"/>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Uranus</a:t>
            </a:r>
          </a:p>
        </p:txBody>
      </p:sp>
      <p:sp>
        <p:nvSpPr>
          <p:cNvPr id="119819" name="Text Box 11"/>
          <p:cNvSpPr txBox="1">
            <a:spLocks noChangeArrowheads="1"/>
          </p:cNvSpPr>
          <p:nvPr/>
        </p:nvSpPr>
        <p:spPr bwMode="auto">
          <a:xfrm>
            <a:off x="777875" y="466725"/>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Neptune</a:t>
            </a:r>
          </a:p>
        </p:txBody>
      </p:sp>
      <p:sp>
        <p:nvSpPr>
          <p:cNvPr id="119820" name="Text Box 12"/>
          <p:cNvSpPr txBox="1">
            <a:spLocks noChangeArrowheads="1"/>
          </p:cNvSpPr>
          <p:nvPr/>
        </p:nvSpPr>
        <p:spPr bwMode="auto">
          <a:xfrm>
            <a:off x="0" y="992188"/>
            <a:ext cx="8643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solidFill>
                  <a:srgbClr val="FFFF00"/>
                </a:solidFill>
              </a:rPr>
              <a:t>(Pluto)</a:t>
            </a:r>
          </a:p>
        </p:txBody>
      </p:sp>
      <p:sp>
        <p:nvSpPr>
          <p:cNvPr id="119821" name="Text Box 13"/>
          <p:cNvSpPr txBox="1">
            <a:spLocks noChangeArrowheads="1"/>
          </p:cNvSpPr>
          <p:nvPr/>
        </p:nvSpPr>
        <p:spPr bwMode="auto">
          <a:xfrm>
            <a:off x="1250950" y="492601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Asteroids</a:t>
            </a:r>
          </a:p>
        </p:txBody>
      </p:sp>
      <p:sp>
        <p:nvSpPr>
          <p:cNvPr id="119822" name="Text Box 14"/>
          <p:cNvSpPr txBox="1">
            <a:spLocks noChangeArrowheads="1"/>
          </p:cNvSpPr>
          <p:nvPr/>
        </p:nvSpPr>
        <p:spPr bwMode="auto">
          <a:xfrm>
            <a:off x="320675" y="3036888"/>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Comet</a:t>
            </a:r>
          </a:p>
        </p:txBody>
      </p:sp>
      <p:sp>
        <p:nvSpPr>
          <p:cNvPr id="119823" name="Text Box 15"/>
          <p:cNvSpPr txBox="1">
            <a:spLocks noChangeArrowheads="1"/>
          </p:cNvSpPr>
          <p:nvPr/>
        </p:nvSpPr>
        <p:spPr bwMode="auto">
          <a:xfrm>
            <a:off x="8162925" y="308292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Moon</a:t>
            </a:r>
          </a:p>
        </p:txBody>
      </p:sp>
      <p:sp>
        <p:nvSpPr>
          <p:cNvPr id="16" name="Rectangle 4"/>
          <p:cNvSpPr>
            <a:spLocks noChangeArrowheads="1"/>
          </p:cNvSpPr>
          <p:nvPr/>
        </p:nvSpPr>
        <p:spPr bwMode="auto">
          <a:xfrm>
            <a:off x="3870325" y="6227464"/>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Not to scale</a:t>
            </a:r>
            <a:endParaRPr lang="en-US" altLang="en-US" sz="1800" dirty="0">
              <a:solidFill>
                <a:srgbClr val="FFFF00"/>
              </a:solidFill>
            </a:endParaRPr>
          </a:p>
        </p:txBody>
      </p:sp>
    </p:spTree>
    <p:extLst>
      <p:ext uri="{BB962C8B-B14F-4D97-AF65-F5344CB8AC3E}">
        <p14:creationId xmlns:p14="http://schemas.microsoft.com/office/powerpoint/2010/main" val="1103794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wipe(left)">
                                      <p:cBhvr>
                                        <p:cTn id="7" dur="1000"/>
                                        <p:tgtEl>
                                          <p:spTgt spid="11981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9811"/>
                                        </p:tgtEl>
                                        <p:attrNameLst>
                                          <p:attrName>style.visibility</p:attrName>
                                        </p:attrNameLst>
                                      </p:cBhvr>
                                      <p:to>
                                        <p:strVal val="visible"/>
                                      </p:to>
                                    </p:set>
                                    <p:animEffect transition="in" filter="wipe(left)">
                                      <p:cBhvr>
                                        <p:cTn id="11" dur="1000"/>
                                        <p:tgtEl>
                                          <p:spTgt spid="119811"/>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9813"/>
                                        </p:tgtEl>
                                        <p:attrNameLst>
                                          <p:attrName>style.visibility</p:attrName>
                                        </p:attrNameLst>
                                      </p:cBhvr>
                                      <p:to>
                                        <p:strVal val="visible"/>
                                      </p:to>
                                    </p:set>
                                    <p:animEffect transition="in" filter="wipe(left)">
                                      <p:cBhvr>
                                        <p:cTn id="15" dur="1000"/>
                                        <p:tgtEl>
                                          <p:spTgt spid="119813"/>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9814"/>
                                        </p:tgtEl>
                                        <p:attrNameLst>
                                          <p:attrName>style.visibility</p:attrName>
                                        </p:attrNameLst>
                                      </p:cBhvr>
                                      <p:to>
                                        <p:strVal val="visible"/>
                                      </p:to>
                                    </p:set>
                                    <p:animEffect transition="in" filter="wipe(left)">
                                      <p:cBhvr>
                                        <p:cTn id="19" dur="1000"/>
                                        <p:tgtEl>
                                          <p:spTgt spid="119814"/>
                                        </p:tgtEl>
                                      </p:cBhvr>
                                    </p:animEffect>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19823"/>
                                        </p:tgtEl>
                                        <p:attrNameLst>
                                          <p:attrName>style.visibility</p:attrName>
                                        </p:attrNameLst>
                                      </p:cBhvr>
                                      <p:to>
                                        <p:strVal val="visible"/>
                                      </p:to>
                                    </p:set>
                                    <p:animEffect transition="in" filter="wipe(left)">
                                      <p:cBhvr>
                                        <p:cTn id="23" dur="1000"/>
                                        <p:tgtEl>
                                          <p:spTgt spid="119823"/>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19815"/>
                                        </p:tgtEl>
                                        <p:attrNameLst>
                                          <p:attrName>style.visibility</p:attrName>
                                        </p:attrNameLst>
                                      </p:cBhvr>
                                      <p:to>
                                        <p:strVal val="visible"/>
                                      </p:to>
                                    </p:set>
                                    <p:animEffect transition="in" filter="wipe(left)">
                                      <p:cBhvr>
                                        <p:cTn id="27" dur="1000"/>
                                        <p:tgtEl>
                                          <p:spTgt spid="119815"/>
                                        </p:tgtEl>
                                      </p:cBhvr>
                                    </p:animEffect>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19816"/>
                                        </p:tgtEl>
                                        <p:attrNameLst>
                                          <p:attrName>style.visibility</p:attrName>
                                        </p:attrNameLst>
                                      </p:cBhvr>
                                      <p:to>
                                        <p:strVal val="visible"/>
                                      </p:to>
                                    </p:set>
                                    <p:animEffect transition="in" filter="wipe(left)">
                                      <p:cBhvr>
                                        <p:cTn id="31" dur="1000"/>
                                        <p:tgtEl>
                                          <p:spTgt spid="119816"/>
                                        </p:tgtEl>
                                      </p:cBhvr>
                                    </p:animEffect>
                                  </p:childTnLst>
                                </p:cTn>
                              </p:par>
                            </p:childTnLst>
                          </p:cTn>
                        </p:par>
                        <p:par>
                          <p:cTn id="32" fill="hold" nodeType="afterGroup">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19817"/>
                                        </p:tgtEl>
                                        <p:attrNameLst>
                                          <p:attrName>style.visibility</p:attrName>
                                        </p:attrNameLst>
                                      </p:cBhvr>
                                      <p:to>
                                        <p:strVal val="visible"/>
                                      </p:to>
                                    </p:set>
                                    <p:animEffect transition="in" filter="wipe(left)">
                                      <p:cBhvr>
                                        <p:cTn id="35" dur="1000"/>
                                        <p:tgtEl>
                                          <p:spTgt spid="119817"/>
                                        </p:tgtEl>
                                      </p:cBhvr>
                                    </p:animEffect>
                                  </p:childTnLst>
                                </p:cTn>
                              </p:par>
                            </p:childTnLst>
                          </p:cTn>
                        </p:par>
                        <p:par>
                          <p:cTn id="36" fill="hold" nodeType="afterGroup">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119818"/>
                                        </p:tgtEl>
                                        <p:attrNameLst>
                                          <p:attrName>style.visibility</p:attrName>
                                        </p:attrNameLst>
                                      </p:cBhvr>
                                      <p:to>
                                        <p:strVal val="visible"/>
                                      </p:to>
                                    </p:set>
                                    <p:animEffect transition="in" filter="wipe(left)">
                                      <p:cBhvr>
                                        <p:cTn id="39" dur="1000"/>
                                        <p:tgtEl>
                                          <p:spTgt spid="119818"/>
                                        </p:tgtEl>
                                      </p:cBhvr>
                                    </p:animEffect>
                                  </p:childTnLst>
                                </p:cTn>
                              </p:par>
                            </p:childTnLst>
                          </p:cTn>
                        </p:par>
                        <p:par>
                          <p:cTn id="40" fill="hold" nodeType="afterGroup">
                            <p:stCondLst>
                              <p:cond delay="9000"/>
                            </p:stCondLst>
                            <p:childTnLst>
                              <p:par>
                                <p:cTn id="41" presetID="22" presetClass="entr" presetSubtype="8" fill="hold" grpId="0" nodeType="afterEffect">
                                  <p:stCondLst>
                                    <p:cond delay="0"/>
                                  </p:stCondLst>
                                  <p:childTnLst>
                                    <p:set>
                                      <p:cBhvr>
                                        <p:cTn id="42" dur="1" fill="hold">
                                          <p:stCondLst>
                                            <p:cond delay="0"/>
                                          </p:stCondLst>
                                        </p:cTn>
                                        <p:tgtEl>
                                          <p:spTgt spid="119819"/>
                                        </p:tgtEl>
                                        <p:attrNameLst>
                                          <p:attrName>style.visibility</p:attrName>
                                        </p:attrNameLst>
                                      </p:cBhvr>
                                      <p:to>
                                        <p:strVal val="visible"/>
                                      </p:to>
                                    </p:set>
                                    <p:animEffect transition="in" filter="wipe(left)">
                                      <p:cBhvr>
                                        <p:cTn id="43" dur="1000"/>
                                        <p:tgtEl>
                                          <p:spTgt spid="119819"/>
                                        </p:tgtEl>
                                      </p:cBhvr>
                                    </p:animEffect>
                                  </p:childTnLst>
                                </p:cTn>
                              </p:par>
                            </p:childTnLst>
                          </p:cTn>
                        </p:par>
                        <p:par>
                          <p:cTn id="44" fill="hold" nodeType="afterGroup">
                            <p:stCondLst>
                              <p:cond delay="10000"/>
                            </p:stCondLst>
                            <p:childTnLst>
                              <p:par>
                                <p:cTn id="45" presetID="22" presetClass="entr" presetSubtype="8" fill="hold" grpId="0" nodeType="afterEffect">
                                  <p:stCondLst>
                                    <p:cond delay="0"/>
                                  </p:stCondLst>
                                  <p:childTnLst>
                                    <p:set>
                                      <p:cBhvr>
                                        <p:cTn id="46" dur="1" fill="hold">
                                          <p:stCondLst>
                                            <p:cond delay="0"/>
                                          </p:stCondLst>
                                        </p:cTn>
                                        <p:tgtEl>
                                          <p:spTgt spid="119820"/>
                                        </p:tgtEl>
                                        <p:attrNameLst>
                                          <p:attrName>style.visibility</p:attrName>
                                        </p:attrNameLst>
                                      </p:cBhvr>
                                      <p:to>
                                        <p:strVal val="visible"/>
                                      </p:to>
                                    </p:set>
                                    <p:animEffect transition="in" filter="wipe(left)">
                                      <p:cBhvr>
                                        <p:cTn id="47" dur="1000"/>
                                        <p:tgtEl>
                                          <p:spTgt spid="1198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9821"/>
                                        </p:tgtEl>
                                        <p:attrNameLst>
                                          <p:attrName>style.visibility</p:attrName>
                                        </p:attrNameLst>
                                      </p:cBhvr>
                                      <p:to>
                                        <p:strVal val="visible"/>
                                      </p:to>
                                    </p:set>
                                    <p:animEffect transition="in" filter="wipe(left)">
                                      <p:cBhvr>
                                        <p:cTn id="52" dur="1000"/>
                                        <p:tgtEl>
                                          <p:spTgt spid="119821"/>
                                        </p:tgtEl>
                                      </p:cBhvr>
                                    </p:animEffect>
                                  </p:childTnLst>
                                </p:cTn>
                              </p:par>
                            </p:childTnLst>
                          </p:cTn>
                        </p:par>
                        <p:par>
                          <p:cTn id="53" fill="hold" nodeType="afterGroup">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19822"/>
                                        </p:tgtEl>
                                        <p:attrNameLst>
                                          <p:attrName>style.visibility</p:attrName>
                                        </p:attrNameLst>
                                      </p:cBhvr>
                                      <p:to>
                                        <p:strVal val="visible"/>
                                      </p:to>
                                    </p:set>
                                    <p:animEffect transition="in" filter="wipe(left)">
                                      <p:cBhvr>
                                        <p:cTn id="56" dur="1000"/>
                                        <p:tgtEl>
                                          <p:spTgt spid="119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p:bldP spid="119812" grpId="0"/>
      <p:bldP spid="119813" grpId="0"/>
      <p:bldP spid="119814" grpId="0"/>
      <p:bldP spid="119815" grpId="0"/>
      <p:bldP spid="119816" grpId="0"/>
      <p:bldP spid="119817" grpId="0"/>
      <p:bldP spid="119818" grpId="0"/>
      <p:bldP spid="119819" grpId="0"/>
      <p:bldP spid="119820" grpId="0"/>
      <p:bldP spid="119821" grpId="0"/>
      <p:bldP spid="119822" grpId="0"/>
      <p:bldP spid="1198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s"/>
          <p:cNvPicPr>
            <a:picLocks noChangeAspect="1" noChangeArrowheads="1"/>
          </p:cNvPicPr>
          <p:nvPr/>
        </p:nvPicPr>
        <p:blipFill>
          <a:blip r:embed="rId3">
            <a:extLst>
              <a:ext uri="{28A0092B-C50C-407E-A947-70E740481C1C}">
                <a14:useLocalDpi xmlns:a14="http://schemas.microsoft.com/office/drawing/2010/main" val="0"/>
              </a:ext>
            </a:extLst>
          </a:blip>
          <a:srcRect r="2505"/>
          <a:stretch>
            <a:fillRect/>
          </a:stretch>
        </p:blipFill>
        <p:spPr bwMode="auto">
          <a:xfrm>
            <a:off x="46038" y="1036638"/>
            <a:ext cx="9070975"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rot="-3608459">
            <a:off x="350044" y="2497932"/>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Mercury</a:t>
            </a:r>
          </a:p>
        </p:txBody>
      </p:sp>
      <p:sp>
        <p:nvSpPr>
          <p:cNvPr id="24580" name="Text Box 4"/>
          <p:cNvSpPr txBox="1">
            <a:spLocks noChangeArrowheads="1"/>
          </p:cNvSpPr>
          <p:nvPr/>
        </p:nvSpPr>
        <p:spPr bwMode="auto">
          <a:xfrm rot="-3608459">
            <a:off x="628650" y="2570163"/>
            <a:ext cx="614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Venus</a:t>
            </a:r>
          </a:p>
        </p:txBody>
      </p:sp>
      <p:sp>
        <p:nvSpPr>
          <p:cNvPr id="24581" name="Text Box 5"/>
          <p:cNvSpPr txBox="1">
            <a:spLocks noChangeArrowheads="1"/>
          </p:cNvSpPr>
          <p:nvPr/>
        </p:nvSpPr>
        <p:spPr bwMode="auto">
          <a:xfrm rot="-3608459">
            <a:off x="993775" y="2576513"/>
            <a:ext cx="547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Earth</a:t>
            </a:r>
          </a:p>
        </p:txBody>
      </p:sp>
      <p:sp>
        <p:nvSpPr>
          <p:cNvPr id="24582" name="Text Box 6"/>
          <p:cNvSpPr txBox="1">
            <a:spLocks noChangeArrowheads="1"/>
          </p:cNvSpPr>
          <p:nvPr/>
        </p:nvSpPr>
        <p:spPr bwMode="auto">
          <a:xfrm rot="-3608459">
            <a:off x="1273175" y="2673350"/>
            <a:ext cx="522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Mars</a:t>
            </a:r>
          </a:p>
        </p:txBody>
      </p:sp>
      <p:sp>
        <p:nvSpPr>
          <p:cNvPr id="24583" name="Text Box 7"/>
          <p:cNvSpPr txBox="1">
            <a:spLocks noChangeArrowheads="1"/>
          </p:cNvSpPr>
          <p:nvPr/>
        </p:nvSpPr>
        <p:spPr bwMode="auto">
          <a:xfrm rot="-3608459">
            <a:off x="2805113" y="1346200"/>
            <a:ext cx="639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Jupiter</a:t>
            </a:r>
          </a:p>
        </p:txBody>
      </p:sp>
      <p:sp>
        <p:nvSpPr>
          <p:cNvPr id="24584" name="Text Box 8"/>
          <p:cNvSpPr txBox="1">
            <a:spLocks noChangeArrowheads="1"/>
          </p:cNvSpPr>
          <p:nvPr/>
        </p:nvSpPr>
        <p:spPr bwMode="auto">
          <a:xfrm rot="-3608459">
            <a:off x="5469731" y="1532732"/>
            <a:ext cx="631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Saturn</a:t>
            </a:r>
          </a:p>
        </p:txBody>
      </p:sp>
      <p:sp>
        <p:nvSpPr>
          <p:cNvPr id="24585" name="Text Box 9"/>
          <p:cNvSpPr txBox="1">
            <a:spLocks noChangeArrowheads="1"/>
          </p:cNvSpPr>
          <p:nvPr/>
        </p:nvSpPr>
        <p:spPr bwMode="auto">
          <a:xfrm rot="-3608459">
            <a:off x="7014369" y="2029619"/>
            <a:ext cx="67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Uranus</a:t>
            </a:r>
          </a:p>
        </p:txBody>
      </p:sp>
      <p:sp>
        <p:nvSpPr>
          <p:cNvPr id="24586" name="Text Box 10"/>
          <p:cNvSpPr txBox="1">
            <a:spLocks noChangeArrowheads="1"/>
          </p:cNvSpPr>
          <p:nvPr/>
        </p:nvSpPr>
        <p:spPr bwMode="auto">
          <a:xfrm rot="-3608459">
            <a:off x="8097838" y="2014538"/>
            <a:ext cx="7572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Neptune</a:t>
            </a:r>
          </a:p>
        </p:txBody>
      </p:sp>
      <p:sp>
        <p:nvSpPr>
          <p:cNvPr id="24588" name="Text Box 12"/>
          <p:cNvSpPr txBox="1">
            <a:spLocks noChangeArrowheads="1"/>
          </p:cNvSpPr>
          <p:nvPr/>
        </p:nvSpPr>
        <p:spPr bwMode="auto">
          <a:xfrm>
            <a:off x="428625" y="1455738"/>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solidFill>
                  <a:srgbClr val="FFFF00"/>
                </a:solidFill>
              </a:rPr>
              <a:t>Sun</a:t>
            </a:r>
          </a:p>
        </p:txBody>
      </p:sp>
      <p:sp>
        <p:nvSpPr>
          <p:cNvPr id="33804" name="Text Box 13"/>
          <p:cNvSpPr txBox="1">
            <a:spLocks noChangeArrowheads="1"/>
          </p:cNvSpPr>
          <p:nvPr/>
        </p:nvSpPr>
        <p:spPr bwMode="auto">
          <a:xfrm>
            <a:off x="1589088" y="298450"/>
            <a:ext cx="5962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solidFill>
                  <a:srgbClr val="FFFF00"/>
                </a:solidFill>
              </a:rPr>
              <a:t>The solar system of the Sun and eight planets</a:t>
            </a:r>
          </a:p>
          <a:p>
            <a:pPr algn="ctr" eaLnBrk="1" hangingPunct="1">
              <a:spcBef>
                <a:spcPct val="0"/>
              </a:spcBef>
              <a:buFontTx/>
              <a:buNone/>
            </a:pPr>
            <a:r>
              <a:rPr lang="en-GB" altLang="en-US" sz="1600">
                <a:solidFill>
                  <a:srgbClr val="FFFF00"/>
                </a:solidFill>
              </a:rPr>
              <a:t>(Sizes are to scale, but distances from the Sun are not to scale.)</a:t>
            </a:r>
          </a:p>
        </p:txBody>
      </p:sp>
      <p:sp>
        <p:nvSpPr>
          <p:cNvPr id="2" name="Rectangle 1"/>
          <p:cNvSpPr/>
          <p:nvPr/>
        </p:nvSpPr>
        <p:spPr>
          <a:xfrm>
            <a:off x="-72008" y="5661248"/>
            <a:ext cx="9252520" cy="584775"/>
          </a:xfrm>
          <a:prstGeom prst="rect">
            <a:avLst/>
          </a:prstGeom>
        </p:spPr>
        <p:txBody>
          <a:bodyPr wrap="square">
            <a:spAutoFit/>
          </a:bodyPr>
          <a:lstStyle/>
          <a:p>
            <a:pPr algn="ctr"/>
            <a:r>
              <a:rPr lang="en-GB" sz="3200" dirty="0">
                <a:solidFill>
                  <a:srgbClr val="FFFF00"/>
                </a:solidFill>
              </a:rPr>
              <a:t>My Very Easy Method : Just Stay Up Nights !</a:t>
            </a:r>
          </a:p>
        </p:txBody>
      </p:sp>
    </p:spTree>
    <p:extLst>
      <p:ext uri="{BB962C8B-B14F-4D97-AF65-F5344CB8AC3E}">
        <p14:creationId xmlns:p14="http://schemas.microsoft.com/office/powerpoint/2010/main" val="2871398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45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457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4580"/>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4581"/>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24582"/>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24583"/>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24584"/>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24585"/>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245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p:bldP spid="24581" grpId="0"/>
      <p:bldP spid="24582" grpId="0"/>
      <p:bldP spid="24583" grpId="0"/>
      <p:bldP spid="24584" grpId="0"/>
      <p:bldP spid="24585" grpId="0"/>
      <p:bldP spid="24586" grpId="0"/>
      <p:bldP spid="2458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Sun 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7733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Planet models - gaseous plan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250"/>
            <a:ext cx="9177338"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6" descr="Planet models - rocky plane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250"/>
            <a:ext cx="917733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574435" y="6011996"/>
            <a:ext cx="2005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The rocky planets</a:t>
            </a:r>
            <a:endParaRPr lang="en-US" altLang="en-US" sz="1800" dirty="0">
              <a:solidFill>
                <a:srgbClr val="FFFF00"/>
              </a:solidFill>
            </a:endParaRPr>
          </a:p>
        </p:txBody>
      </p:sp>
      <p:sp>
        <p:nvSpPr>
          <p:cNvPr id="6" name="Rectangle 5"/>
          <p:cNvSpPr>
            <a:spLocks noChangeArrowheads="1"/>
          </p:cNvSpPr>
          <p:nvPr/>
        </p:nvSpPr>
        <p:spPr bwMode="auto">
          <a:xfrm>
            <a:off x="2837512" y="6011996"/>
            <a:ext cx="3390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The rocky and gaseous planets</a:t>
            </a:r>
            <a:endParaRPr lang="en-US" altLang="en-US" sz="1800" dirty="0">
              <a:solidFill>
                <a:srgbClr val="FFFF00"/>
              </a:solidFill>
            </a:endParaRPr>
          </a:p>
        </p:txBody>
      </p:sp>
      <p:sp>
        <p:nvSpPr>
          <p:cNvPr id="7" name="Rectangle 6"/>
          <p:cNvSpPr>
            <a:spLocks noChangeArrowheads="1"/>
          </p:cNvSpPr>
          <p:nvPr/>
        </p:nvSpPr>
        <p:spPr bwMode="auto">
          <a:xfrm>
            <a:off x="3419872" y="6021288"/>
            <a:ext cx="2313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The Sun and planets</a:t>
            </a:r>
            <a:endParaRPr lang="en-US" altLang="en-US" sz="1800" dirty="0">
              <a:solidFill>
                <a:srgbClr val="FFFF00"/>
              </a:solidFill>
            </a:endParaRPr>
          </a:p>
        </p:txBody>
      </p:sp>
    </p:spTree>
    <p:extLst>
      <p:ext uri="{BB962C8B-B14F-4D97-AF65-F5344CB8AC3E}">
        <p14:creationId xmlns:p14="http://schemas.microsoft.com/office/powerpoint/2010/main" val="2239316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xit" presetSubtype="4" fill="hold" nodeType="clickEffect">
                                  <p:stCondLst>
                                    <p:cond delay="0"/>
                                  </p:stCondLst>
                                  <p:childTnLst>
                                    <p:animEffect transition="out" filter="slide(fromBottom)">
                                      <p:cBhvr>
                                        <p:cTn id="6" dur="1000"/>
                                        <p:tgtEl>
                                          <p:spTgt spid="110598"/>
                                        </p:tgtEl>
                                      </p:cBhvr>
                                    </p:animEffect>
                                    <p:set>
                                      <p:cBhvr>
                                        <p:cTn id="7" dur="1" fill="hold">
                                          <p:stCondLst>
                                            <p:cond delay="999"/>
                                          </p:stCondLst>
                                        </p:cTn>
                                        <p:tgtEl>
                                          <p:spTgt spid="11059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xit" presetSubtype="4" fill="hold" nodeType="clickEffect">
                                  <p:stCondLst>
                                    <p:cond delay="0"/>
                                  </p:stCondLst>
                                  <p:childTnLst>
                                    <p:animEffect transition="out" filter="slide(fromBottom)">
                                      <p:cBhvr>
                                        <p:cTn id="17" dur="1000"/>
                                        <p:tgtEl>
                                          <p:spTgt spid="110596"/>
                                        </p:tgtEl>
                                      </p:cBhvr>
                                    </p:animEffect>
                                    <p:set>
                                      <p:cBhvr>
                                        <p:cTn id="18" dur="1" fill="hold">
                                          <p:stCondLst>
                                            <p:cond delay="999"/>
                                          </p:stCondLst>
                                        </p:cTn>
                                        <p:tgtEl>
                                          <p:spTgt spid="11059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File:Sun9206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739775"/>
            <a:ext cx="8158163"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4053969" y="116632"/>
            <a:ext cx="105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The Sun</a:t>
            </a:r>
          </a:p>
        </p:txBody>
      </p:sp>
      <p:sp>
        <p:nvSpPr>
          <p:cNvPr id="2" name="Rectangle 1"/>
          <p:cNvSpPr/>
          <p:nvPr/>
        </p:nvSpPr>
        <p:spPr>
          <a:xfrm>
            <a:off x="3551489" y="555109"/>
            <a:ext cx="2173450" cy="369332"/>
          </a:xfrm>
          <a:prstGeom prst="rect">
            <a:avLst/>
          </a:prstGeom>
        </p:spPr>
        <p:txBody>
          <a:bodyPr wrap="square">
            <a:spAutoFit/>
          </a:bodyPr>
          <a:lstStyle/>
          <a:p>
            <a:r>
              <a:rPr lang="en-GB" altLang="en-US" dirty="0">
                <a:solidFill>
                  <a:srgbClr val="FFFF00"/>
                </a:solidFill>
              </a:rPr>
              <a:t>= 1 astronomical unit </a:t>
            </a:r>
            <a:endParaRPr lang="en-GB" dirty="0"/>
          </a:p>
        </p:txBody>
      </p:sp>
      <p:sp>
        <p:nvSpPr>
          <p:cNvPr id="3" name="Rectangle 2"/>
          <p:cNvSpPr/>
          <p:nvPr/>
        </p:nvSpPr>
        <p:spPr>
          <a:xfrm>
            <a:off x="5769632" y="553072"/>
            <a:ext cx="2140330" cy="369332"/>
          </a:xfrm>
          <a:prstGeom prst="rect">
            <a:avLst/>
          </a:prstGeom>
        </p:spPr>
        <p:txBody>
          <a:bodyPr wrap="none">
            <a:spAutoFit/>
          </a:bodyPr>
          <a:lstStyle/>
          <a:p>
            <a:r>
              <a:rPr lang="en-GB" altLang="en-US" dirty="0">
                <a:solidFill>
                  <a:srgbClr val="FFFF00"/>
                </a:solidFill>
              </a:rPr>
              <a:t>= 8.3 light-minutes </a:t>
            </a:r>
            <a:endParaRPr lang="en-GB" dirty="0"/>
          </a:p>
        </p:txBody>
      </p:sp>
      <p:sp>
        <p:nvSpPr>
          <p:cNvPr id="4" name="Rectangle 3"/>
          <p:cNvSpPr/>
          <p:nvPr/>
        </p:nvSpPr>
        <p:spPr>
          <a:xfrm>
            <a:off x="354806" y="555109"/>
            <a:ext cx="3238387" cy="369332"/>
          </a:xfrm>
          <a:prstGeom prst="rect">
            <a:avLst/>
          </a:prstGeom>
        </p:spPr>
        <p:txBody>
          <a:bodyPr wrap="none">
            <a:spAutoFit/>
          </a:bodyPr>
          <a:lstStyle/>
          <a:p>
            <a:pPr algn="ctr"/>
            <a:r>
              <a:rPr lang="en-GB" altLang="en-US" dirty="0">
                <a:solidFill>
                  <a:srgbClr val="FFFF00"/>
                </a:solidFill>
              </a:rPr>
              <a:t>150 million km (93 million miles)</a:t>
            </a:r>
          </a:p>
        </p:txBody>
      </p:sp>
      <p:pic>
        <p:nvPicPr>
          <p:cNvPr id="7" name="Picture 7" descr="File:Sun920607.jpg"/>
          <p:cNvPicPr>
            <a:picLocks noChangeAspect="1" noChangeArrowheads="1"/>
          </p:cNvPicPr>
          <p:nvPr/>
        </p:nvPicPr>
        <p:blipFill rotWithShape="1">
          <a:blip r:embed="rId3">
            <a:extLst>
              <a:ext uri="{28A0092B-C50C-407E-A947-70E740481C1C}">
                <a14:useLocalDpi xmlns:a14="http://schemas.microsoft.com/office/drawing/2010/main" val="0"/>
              </a:ext>
            </a:extLst>
          </a:blip>
          <a:srcRect l="13470" t="56234" r="51579" b="5021"/>
          <a:stretch/>
        </p:blipFill>
        <p:spPr bwMode="auto">
          <a:xfrm>
            <a:off x="-794" y="-3588"/>
            <a:ext cx="9144000" cy="760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809458" y="3660978"/>
            <a:ext cx="180000" cy="18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74495" y="3723978"/>
            <a:ext cx="54000" cy="5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120667" y="6134267"/>
            <a:ext cx="1402885" cy="369974"/>
          </a:xfrm>
          <a:prstGeom prst="rect">
            <a:avLst/>
          </a:prstGeom>
          <a:noFill/>
          <a:ln w="9525">
            <a:noFill/>
            <a:miter lim="800000"/>
            <a:headEnd/>
            <a:tailEnd/>
          </a:ln>
        </p:spPr>
        <p:txBody>
          <a:bodyPr wrap="none" lIns="92075" tIns="46038" rIns="92075" bIns="46038">
            <a:spAutoFit/>
          </a:bodyPr>
          <a:lstStyle/>
          <a:p>
            <a:pPr algn="ctr"/>
            <a:r>
              <a:rPr lang="en-GB" dirty="0">
                <a:solidFill>
                  <a:srgbClr val="FFFF00"/>
                </a:solidFill>
              </a:rPr>
              <a:t>Sizes to scale</a:t>
            </a:r>
          </a:p>
        </p:txBody>
      </p:sp>
      <p:sp>
        <p:nvSpPr>
          <p:cNvPr id="11" name="Rectangle 5"/>
          <p:cNvSpPr>
            <a:spLocks noChangeArrowheads="1"/>
          </p:cNvSpPr>
          <p:nvPr/>
        </p:nvSpPr>
        <p:spPr bwMode="auto">
          <a:xfrm>
            <a:off x="2305995" y="1011291"/>
            <a:ext cx="4532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t>The Sun is 100 times the size of the Earth,</a:t>
            </a:r>
          </a:p>
          <a:p>
            <a:pPr algn="ctr" eaLnBrk="1" hangingPunct="1">
              <a:spcBef>
                <a:spcPct val="0"/>
              </a:spcBef>
              <a:buFontTx/>
              <a:buNone/>
            </a:pPr>
            <a:r>
              <a:rPr lang="en-GB" altLang="en-US" sz="1800" dirty="0"/>
              <a:t>and 400 times the size of the Moon.</a:t>
            </a:r>
            <a:r>
              <a:rPr lang="en-GB" altLang="en-US" sz="1800" dirty="0">
                <a:solidFill>
                  <a:srgbClr val="FFFF00"/>
                </a:solidFill>
              </a:rPr>
              <a:t> </a:t>
            </a:r>
          </a:p>
        </p:txBody>
      </p:sp>
      <p:sp>
        <p:nvSpPr>
          <p:cNvPr id="12" name="Rectangle 11"/>
          <p:cNvSpPr/>
          <p:nvPr/>
        </p:nvSpPr>
        <p:spPr>
          <a:xfrm>
            <a:off x="3159150" y="3827706"/>
            <a:ext cx="682558" cy="369332"/>
          </a:xfrm>
          <a:prstGeom prst="rect">
            <a:avLst/>
          </a:prstGeom>
        </p:spPr>
        <p:txBody>
          <a:bodyPr wrap="none">
            <a:spAutoFit/>
          </a:bodyPr>
          <a:lstStyle/>
          <a:p>
            <a:pPr algn="ctr"/>
            <a:r>
              <a:rPr lang="en-GB" dirty="0"/>
              <a:t>Earth</a:t>
            </a:r>
          </a:p>
        </p:txBody>
      </p:sp>
      <p:sp>
        <p:nvSpPr>
          <p:cNvPr id="13" name="Rectangle 12"/>
          <p:cNvSpPr/>
          <p:nvPr/>
        </p:nvSpPr>
        <p:spPr>
          <a:xfrm>
            <a:off x="4572000" y="3786328"/>
            <a:ext cx="747320" cy="369332"/>
          </a:xfrm>
          <a:prstGeom prst="rect">
            <a:avLst/>
          </a:prstGeom>
        </p:spPr>
        <p:txBody>
          <a:bodyPr wrap="none">
            <a:spAutoFit/>
          </a:bodyPr>
          <a:lstStyle/>
          <a:p>
            <a:pPr algn="ctr"/>
            <a:r>
              <a:rPr lang="en-GB" dirty="0"/>
              <a:t>Moon</a:t>
            </a:r>
          </a:p>
        </p:txBody>
      </p:sp>
    </p:spTree>
    <p:extLst>
      <p:ext uri="{BB962C8B-B14F-4D97-AF65-F5344CB8AC3E}">
        <p14:creationId xmlns:p14="http://schemas.microsoft.com/office/powerpoint/2010/main" val="5415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500"/>
                            </p:stCondLst>
                            <p:childTnLst>
                              <p:par>
                                <p:cTn id="24" presetID="10" presetClass="entr" presetSubtype="0" fill="hold" grpId="0" nodeType="after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animBg="1"/>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stronomy\Sun\molten304_ear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7384"/>
            <a:ext cx="7010391"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092280" y="6138972"/>
            <a:ext cx="1992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SOHO spacecraft</a:t>
            </a:r>
            <a:endParaRPr lang="en-US" altLang="en-US" sz="1800" dirty="0">
              <a:solidFill>
                <a:srgbClr val="FFFF00"/>
              </a:solidFill>
            </a:endParaRPr>
          </a:p>
        </p:txBody>
      </p:sp>
    </p:spTree>
    <p:extLst>
      <p:ext uri="{BB962C8B-B14F-4D97-AF65-F5344CB8AC3E}">
        <p14:creationId xmlns:p14="http://schemas.microsoft.com/office/powerpoint/2010/main" val="1272215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descr="Earth withou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3" y="5559425"/>
            <a:ext cx="5397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7"/>
          <p:cNvSpPr txBox="1">
            <a:spLocks noChangeArrowheads="1"/>
          </p:cNvSpPr>
          <p:nvPr/>
        </p:nvSpPr>
        <p:spPr bwMode="auto">
          <a:xfrm rot="2067364">
            <a:off x="3725863" y="2914650"/>
            <a:ext cx="1941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chemeClr val="bg1"/>
                </a:solidFill>
              </a:rPr>
              <a:t>8.3  light-minutes</a:t>
            </a:r>
          </a:p>
        </p:txBody>
      </p:sp>
      <p:sp>
        <p:nvSpPr>
          <p:cNvPr id="73736" name="Text Box 8"/>
          <p:cNvSpPr txBox="1">
            <a:spLocks noChangeArrowheads="1"/>
          </p:cNvSpPr>
          <p:nvPr/>
        </p:nvSpPr>
        <p:spPr bwMode="auto">
          <a:xfrm rot="2032419">
            <a:off x="2614854" y="3402697"/>
            <a:ext cx="33650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chemeClr val="bg1"/>
                </a:solidFill>
              </a:rPr>
              <a:t>150 million km, 93 million miles</a:t>
            </a:r>
          </a:p>
          <a:p>
            <a:pPr algn="ctr" eaLnBrk="1" hangingPunct="1">
              <a:spcBef>
                <a:spcPct val="0"/>
              </a:spcBef>
              <a:buFontTx/>
              <a:buNone/>
            </a:pPr>
            <a:r>
              <a:rPr lang="en-GB" altLang="en-US" sz="1800" dirty="0">
                <a:solidFill>
                  <a:schemeClr val="bg1"/>
                </a:solidFill>
              </a:rPr>
              <a:t>(one astronomical unit or AU)</a:t>
            </a:r>
          </a:p>
        </p:txBody>
      </p:sp>
      <p:sp>
        <p:nvSpPr>
          <p:cNvPr id="11272" name="Rectangle 4"/>
          <p:cNvSpPr>
            <a:spLocks noChangeArrowheads="1"/>
          </p:cNvSpPr>
          <p:nvPr/>
        </p:nvSpPr>
        <p:spPr bwMode="auto">
          <a:xfrm>
            <a:off x="3870325" y="60928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Not to scale</a:t>
            </a:r>
            <a:endParaRPr lang="en-US" altLang="en-US" sz="1800" dirty="0">
              <a:solidFill>
                <a:srgbClr val="FFFF00"/>
              </a:solidFill>
            </a:endParaRPr>
          </a:p>
        </p:txBody>
      </p:sp>
      <p:sp>
        <p:nvSpPr>
          <p:cNvPr id="9" name="Rectangle 4"/>
          <p:cNvSpPr>
            <a:spLocks noChangeArrowheads="1"/>
          </p:cNvSpPr>
          <p:nvPr/>
        </p:nvSpPr>
        <p:spPr bwMode="auto">
          <a:xfrm>
            <a:off x="7867650" y="6165850"/>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Earth</a:t>
            </a:r>
            <a:endParaRPr lang="en-US" altLang="en-US" sz="1800">
              <a:solidFill>
                <a:srgbClr val="FFFF00"/>
              </a:solidFill>
            </a:endParaRPr>
          </a:p>
        </p:txBody>
      </p:sp>
      <p:sp>
        <p:nvSpPr>
          <p:cNvPr id="10" name="Rectangle 4"/>
          <p:cNvSpPr>
            <a:spLocks noChangeArrowheads="1"/>
          </p:cNvSpPr>
          <p:nvPr/>
        </p:nvSpPr>
        <p:spPr bwMode="auto">
          <a:xfrm>
            <a:off x="736600" y="1628775"/>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Sun</a:t>
            </a:r>
            <a:endParaRPr lang="en-US" altLang="en-US" sz="1800" dirty="0">
              <a:solidFill>
                <a:srgbClr val="FFFF00"/>
              </a:solidFill>
            </a:endParaRPr>
          </a:p>
        </p:txBody>
      </p:sp>
      <p:pic>
        <p:nvPicPr>
          <p:cNvPr id="12" name="Picture 7" descr="File:Sun9206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17" y="366275"/>
            <a:ext cx="1200078"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Line 6"/>
          <p:cNvSpPr>
            <a:spLocks noChangeShapeType="1"/>
          </p:cNvSpPr>
          <p:nvPr/>
        </p:nvSpPr>
        <p:spPr bwMode="auto">
          <a:xfrm>
            <a:off x="1331913" y="1124744"/>
            <a:ext cx="6588125" cy="4491831"/>
          </a:xfrm>
          <a:prstGeom prst="line">
            <a:avLst/>
          </a:prstGeom>
          <a:noFill/>
          <a:ln w="25400">
            <a:solidFill>
              <a:schemeClr val="bg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1465462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0"/>
                                  </p:stCondLst>
                                  <p:childTnLst>
                                    <p:set>
                                      <p:cBhvr>
                                        <p:cTn id="9" dur="1" fill="hold">
                                          <p:stCondLst>
                                            <p:cond delay="0"/>
                                          </p:stCondLst>
                                        </p:cTn>
                                        <p:tgtEl>
                                          <p:spTgt spid="73733"/>
                                        </p:tgtEl>
                                        <p:attrNameLst>
                                          <p:attrName>style.visibility</p:attrName>
                                        </p:attrNameLst>
                                      </p:cBhvr>
                                      <p:to>
                                        <p:strVal val="visible"/>
                                      </p:to>
                                    </p:set>
                                    <p:anim calcmode="lin" valueType="num">
                                      <p:cBhvr>
                                        <p:cTn id="10" dur="500" fill="hold"/>
                                        <p:tgtEl>
                                          <p:spTgt spid="73733"/>
                                        </p:tgtEl>
                                        <p:attrNameLst>
                                          <p:attrName>ppt_w</p:attrName>
                                        </p:attrNameLst>
                                      </p:cBhvr>
                                      <p:tavLst>
                                        <p:tav tm="0">
                                          <p:val>
                                            <p:fltVal val="0"/>
                                          </p:val>
                                        </p:tav>
                                        <p:tav tm="100000">
                                          <p:val>
                                            <p:strVal val="#ppt_w"/>
                                          </p:val>
                                        </p:tav>
                                      </p:tavLst>
                                    </p:anim>
                                    <p:anim calcmode="lin" valueType="num">
                                      <p:cBhvr>
                                        <p:cTn id="11" dur="500" fill="hold"/>
                                        <p:tgtEl>
                                          <p:spTgt spid="73733"/>
                                        </p:tgtEl>
                                        <p:attrNameLst>
                                          <p:attrName>ppt_h</p:attrName>
                                        </p:attrNameLst>
                                      </p:cBhvr>
                                      <p:tavLst>
                                        <p:tav tm="0">
                                          <p:val>
                                            <p:fltVal val="0"/>
                                          </p:val>
                                        </p:tav>
                                        <p:tav tm="100000">
                                          <p:val>
                                            <p:strVal val="#ppt_h"/>
                                          </p:val>
                                        </p:tav>
                                      </p:tavLst>
                                    </p:anim>
                                    <p:animEffect transition="in" filter="fade">
                                      <p:cBhvr>
                                        <p:cTn id="12" dur="500"/>
                                        <p:tgtEl>
                                          <p:spTgt spid="73733"/>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3734"/>
                                        </p:tgtEl>
                                        <p:attrNameLst>
                                          <p:attrName>style.visibility</p:attrName>
                                        </p:attrNameLst>
                                      </p:cBhvr>
                                      <p:to>
                                        <p:strVal val="visible"/>
                                      </p:to>
                                    </p:set>
                                    <p:animEffect transition="in" filter="wipe(left)">
                                      <p:cBhvr>
                                        <p:cTn id="19" dur="2000"/>
                                        <p:tgtEl>
                                          <p:spTgt spid="73734"/>
                                        </p:tgtEl>
                                      </p:cBhvr>
                                    </p:animEffect>
                                  </p:childTnLst>
                                </p:cTn>
                              </p:par>
                            </p:childTnLst>
                          </p:cTn>
                        </p:par>
                        <p:par>
                          <p:cTn id="20" fill="hold" nodeType="afterGroup">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3735"/>
                                        </p:tgtEl>
                                        <p:attrNameLst>
                                          <p:attrName>style.visibility</p:attrName>
                                        </p:attrNameLst>
                                      </p:cBhvr>
                                      <p:to>
                                        <p:strVal val="visible"/>
                                      </p:to>
                                    </p:set>
                                    <p:animEffect transition="in" filter="wipe(left)">
                                      <p:cBhvr>
                                        <p:cTn id="23" dur="1000"/>
                                        <p:tgtEl>
                                          <p:spTgt spid="73735"/>
                                        </p:tgtEl>
                                      </p:cBhvr>
                                    </p:animEffect>
                                  </p:childTnLst>
                                </p:cTn>
                              </p:par>
                            </p:childTnLst>
                          </p:cTn>
                        </p:par>
                        <p:par>
                          <p:cTn id="24" fill="hold" nodeType="afterGroup">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73736"/>
                                        </p:tgtEl>
                                        <p:attrNameLst>
                                          <p:attrName>style.visibility</p:attrName>
                                        </p:attrNameLst>
                                      </p:cBhvr>
                                      <p:to>
                                        <p:strVal val="visible"/>
                                      </p:to>
                                    </p:set>
                                    <p:animEffect transition="in" filter="wipe(left)">
                                      <p:cBhvr>
                                        <p:cTn id="27" dur="1000"/>
                                        <p:tgtEl>
                                          <p:spTgt spid="73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p:bldP spid="73736" grpId="0"/>
      <p:bldP spid="9" grpId="0"/>
      <p:bldP spid="10" grpId="0"/>
      <p:bldP spid="737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Travel\2017 Eclipse in America\2017-08-21 Solar eclipse\2017-08-21 Eclipse pictures\After Jean Dean's processing\CORONA_PIX_AND_PROMINENCE_PIX_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27384"/>
            <a:ext cx="697447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7151553" y="6093296"/>
            <a:ext cx="1596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dirty="0">
                <a:solidFill>
                  <a:srgbClr val="FFFF00"/>
                </a:solidFill>
              </a:rPr>
              <a:t>David Le Conte</a:t>
            </a:r>
          </a:p>
          <a:p>
            <a:pPr algn="ctr" eaLnBrk="1" hangingPunct="1">
              <a:spcBef>
                <a:spcPct val="0"/>
              </a:spcBef>
              <a:buFontTx/>
              <a:buNone/>
            </a:pPr>
            <a:r>
              <a:rPr lang="en-GB" altLang="en-US" sz="1600" dirty="0">
                <a:solidFill>
                  <a:srgbClr val="FFFF00"/>
                </a:solidFill>
              </a:rPr>
              <a:t>Wyoming 2017</a:t>
            </a:r>
          </a:p>
        </p:txBody>
      </p:sp>
    </p:spTree>
    <p:extLst>
      <p:ext uri="{BB962C8B-B14F-4D97-AF65-F5344CB8AC3E}">
        <p14:creationId xmlns:p14="http://schemas.microsoft.com/office/powerpoint/2010/main" val="711238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avel\2018 Norway\Norway\Aurora borealis\JPEG images\2018-11-07\IMG_5818 straightened and lights removed with Photosh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0" y="0"/>
            <a:ext cx="9180000" cy="61193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6844411" y="6165304"/>
            <a:ext cx="1596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600" dirty="0">
                <a:solidFill>
                  <a:srgbClr val="FFFF00"/>
                </a:solidFill>
              </a:rPr>
              <a:t>David Le Conte</a:t>
            </a:r>
          </a:p>
          <a:p>
            <a:pPr algn="ctr" eaLnBrk="1" hangingPunct="1">
              <a:spcBef>
                <a:spcPct val="0"/>
              </a:spcBef>
              <a:buFontTx/>
              <a:buNone/>
            </a:pPr>
            <a:r>
              <a:rPr lang="en-GB" altLang="en-US" sz="1600" dirty="0">
                <a:solidFill>
                  <a:srgbClr val="FFFF00"/>
                </a:solidFill>
              </a:rPr>
              <a:t>Norway 2018</a:t>
            </a:r>
          </a:p>
        </p:txBody>
      </p:sp>
    </p:spTree>
    <p:extLst>
      <p:ext uri="{BB962C8B-B14F-4D97-AF65-F5344CB8AC3E}">
        <p14:creationId xmlns:p14="http://schemas.microsoft.com/office/powerpoint/2010/main" val="133060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Documents and Settings\Home computer\My Documents\Astronomy\Solar System\Mercury\ray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38" y="0"/>
            <a:ext cx="6840537"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806450" y="520896"/>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Mercury</a:t>
            </a:r>
            <a:endParaRPr lang="en-US" altLang="en-US" dirty="0">
              <a:solidFill>
                <a:srgbClr val="FFFF00"/>
              </a:solidFill>
            </a:endParaRPr>
          </a:p>
        </p:txBody>
      </p:sp>
    </p:spTree>
    <p:extLst>
      <p:ext uri="{BB962C8B-B14F-4D97-AF65-F5344CB8AC3E}">
        <p14:creationId xmlns:p14="http://schemas.microsoft.com/office/powerpoint/2010/main" val="226258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stronomy\Comet Garradd\C2009P1_120203small_ligustri.jpg"/>
          <p:cNvPicPr>
            <a:picLocks noChangeAspect="1" noChangeArrowheads="1"/>
          </p:cNvPicPr>
          <p:nvPr/>
        </p:nvPicPr>
        <p:blipFill>
          <a:blip r:embed="rId3">
            <a:extLst>
              <a:ext uri="{28A0092B-C50C-407E-A947-70E740481C1C}">
                <a14:useLocalDpi xmlns:a14="http://schemas.microsoft.com/office/drawing/2010/main" val="0"/>
              </a:ext>
            </a:extLst>
          </a:blip>
          <a:srcRect t="22498" b="22839"/>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918075" y="4365625"/>
            <a:ext cx="2030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2336800" algn="l"/>
              </a:tabLst>
              <a:defRPr sz="3200">
                <a:solidFill>
                  <a:schemeClr val="tx1"/>
                </a:solidFill>
                <a:latin typeface="Arial" charset="0"/>
                <a:cs typeface="Arial" charset="0"/>
              </a:defRPr>
            </a:lvl1pPr>
            <a:lvl2pPr marL="742950" indent="-285750" eaLnBrk="0" hangingPunct="0">
              <a:spcBef>
                <a:spcPct val="20000"/>
              </a:spcBef>
              <a:buChar char="–"/>
              <a:tabLst>
                <a:tab pos="2336800" algn="l"/>
              </a:tabLst>
              <a:defRPr sz="2800">
                <a:solidFill>
                  <a:schemeClr val="tx1"/>
                </a:solidFill>
                <a:latin typeface="Arial" charset="0"/>
                <a:cs typeface="Arial" charset="0"/>
              </a:defRPr>
            </a:lvl2pPr>
            <a:lvl3pPr marL="1143000" indent="-228600" eaLnBrk="0" hangingPunct="0">
              <a:spcBef>
                <a:spcPct val="20000"/>
              </a:spcBef>
              <a:buChar char="•"/>
              <a:tabLst>
                <a:tab pos="2336800" algn="l"/>
              </a:tabLst>
              <a:defRPr sz="2400">
                <a:solidFill>
                  <a:schemeClr val="tx1"/>
                </a:solidFill>
                <a:latin typeface="Arial" charset="0"/>
                <a:cs typeface="Arial" charset="0"/>
              </a:defRPr>
            </a:lvl3pPr>
            <a:lvl4pPr marL="1600200" indent="-228600" eaLnBrk="0" hangingPunct="0">
              <a:spcBef>
                <a:spcPct val="20000"/>
              </a:spcBef>
              <a:buChar char="–"/>
              <a:tabLst>
                <a:tab pos="2336800" algn="l"/>
              </a:tabLst>
              <a:defRPr sz="2000">
                <a:solidFill>
                  <a:schemeClr val="tx1"/>
                </a:solidFill>
                <a:latin typeface="Arial" charset="0"/>
                <a:cs typeface="Arial" charset="0"/>
              </a:defRPr>
            </a:lvl4pPr>
            <a:lvl5pPr marL="2057400" indent="-228600" eaLnBrk="0" hangingPunct="0">
              <a:spcBef>
                <a:spcPct val="20000"/>
              </a:spcBef>
              <a:buChar char="»"/>
              <a:tabLst>
                <a:tab pos="2336800" algn="l"/>
              </a:tabLst>
              <a:defRPr sz="2000">
                <a:solidFill>
                  <a:schemeClr val="tx1"/>
                </a:solidFill>
                <a:latin typeface="Arial" charset="0"/>
                <a:cs typeface="Arial" charset="0"/>
              </a:defRPr>
            </a:lvl5pPr>
            <a:lvl6pPr marL="25146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6pPr>
            <a:lvl7pPr marL="29718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7pPr>
            <a:lvl8pPr marL="34290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8pPr>
            <a:lvl9pPr marL="38862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9pPr>
          </a:lstStyle>
          <a:p>
            <a:pPr algn="ctr" eaLnBrk="1" hangingPunct="1">
              <a:spcBef>
                <a:spcPct val="0"/>
              </a:spcBef>
              <a:buFontTx/>
              <a:buNone/>
            </a:pPr>
            <a:r>
              <a:rPr lang="en-GB" altLang="en-US" sz="1800">
                <a:solidFill>
                  <a:srgbClr val="FFFF00"/>
                </a:solidFill>
              </a:rPr>
              <a:t>Comet Garradd</a:t>
            </a:r>
          </a:p>
        </p:txBody>
      </p:sp>
      <p:sp>
        <p:nvSpPr>
          <p:cNvPr id="4" name="Rectangle 3"/>
          <p:cNvSpPr>
            <a:spLocks noChangeArrowheads="1"/>
          </p:cNvSpPr>
          <p:nvPr/>
        </p:nvSpPr>
        <p:spPr bwMode="auto">
          <a:xfrm>
            <a:off x="357188" y="2708275"/>
            <a:ext cx="2709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tabLst>
                <a:tab pos="2336800" algn="l"/>
              </a:tabLst>
              <a:defRPr sz="3200">
                <a:solidFill>
                  <a:schemeClr val="tx1"/>
                </a:solidFill>
                <a:latin typeface="Arial" charset="0"/>
                <a:cs typeface="Arial" charset="0"/>
              </a:defRPr>
            </a:lvl1pPr>
            <a:lvl2pPr marL="742950" indent="-285750" eaLnBrk="0" hangingPunct="0">
              <a:spcBef>
                <a:spcPct val="20000"/>
              </a:spcBef>
              <a:buChar char="–"/>
              <a:tabLst>
                <a:tab pos="2336800" algn="l"/>
              </a:tabLst>
              <a:defRPr sz="2800">
                <a:solidFill>
                  <a:schemeClr val="tx1"/>
                </a:solidFill>
                <a:latin typeface="Arial" charset="0"/>
                <a:cs typeface="Arial" charset="0"/>
              </a:defRPr>
            </a:lvl2pPr>
            <a:lvl3pPr marL="1143000" indent="-228600" eaLnBrk="0" hangingPunct="0">
              <a:spcBef>
                <a:spcPct val="20000"/>
              </a:spcBef>
              <a:buChar char="•"/>
              <a:tabLst>
                <a:tab pos="2336800" algn="l"/>
              </a:tabLst>
              <a:defRPr sz="2400">
                <a:solidFill>
                  <a:schemeClr val="tx1"/>
                </a:solidFill>
                <a:latin typeface="Arial" charset="0"/>
                <a:cs typeface="Arial" charset="0"/>
              </a:defRPr>
            </a:lvl3pPr>
            <a:lvl4pPr marL="1600200" indent="-228600" eaLnBrk="0" hangingPunct="0">
              <a:spcBef>
                <a:spcPct val="20000"/>
              </a:spcBef>
              <a:buChar char="–"/>
              <a:tabLst>
                <a:tab pos="2336800" algn="l"/>
              </a:tabLst>
              <a:defRPr sz="2000">
                <a:solidFill>
                  <a:schemeClr val="tx1"/>
                </a:solidFill>
                <a:latin typeface="Arial" charset="0"/>
                <a:cs typeface="Arial" charset="0"/>
              </a:defRPr>
            </a:lvl4pPr>
            <a:lvl5pPr marL="2057400" indent="-228600" eaLnBrk="0" hangingPunct="0">
              <a:spcBef>
                <a:spcPct val="20000"/>
              </a:spcBef>
              <a:buChar char="»"/>
              <a:tabLst>
                <a:tab pos="2336800" algn="l"/>
              </a:tabLst>
              <a:defRPr sz="2000">
                <a:solidFill>
                  <a:schemeClr val="tx1"/>
                </a:solidFill>
                <a:latin typeface="Arial" charset="0"/>
                <a:cs typeface="Arial" charset="0"/>
              </a:defRPr>
            </a:lvl5pPr>
            <a:lvl6pPr marL="25146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6pPr>
            <a:lvl7pPr marL="29718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7pPr>
            <a:lvl8pPr marL="34290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8pPr>
            <a:lvl9pPr marL="38862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9pPr>
          </a:lstStyle>
          <a:p>
            <a:pPr algn="ctr" eaLnBrk="1" hangingPunct="1">
              <a:spcBef>
                <a:spcPct val="0"/>
              </a:spcBef>
              <a:buFontTx/>
              <a:buNone/>
            </a:pPr>
            <a:r>
              <a:rPr lang="en-GB" altLang="en-US" sz="1800">
                <a:solidFill>
                  <a:srgbClr val="FFFF00"/>
                </a:solidFill>
              </a:rPr>
              <a:t>M92 globular star cluster</a:t>
            </a:r>
          </a:p>
        </p:txBody>
      </p:sp>
      <p:sp>
        <p:nvSpPr>
          <p:cNvPr id="5" name="Rectangle 4"/>
          <p:cNvSpPr>
            <a:spLocks noChangeArrowheads="1"/>
          </p:cNvSpPr>
          <p:nvPr/>
        </p:nvSpPr>
        <p:spPr bwMode="auto">
          <a:xfrm>
            <a:off x="4932363" y="47244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tabLst>
                <a:tab pos="2336800" algn="l"/>
              </a:tabLst>
              <a:defRPr sz="3200">
                <a:solidFill>
                  <a:schemeClr val="tx1"/>
                </a:solidFill>
                <a:latin typeface="Arial" charset="0"/>
                <a:cs typeface="Arial" charset="0"/>
              </a:defRPr>
            </a:lvl1pPr>
            <a:lvl2pPr marL="742950" indent="-285750" eaLnBrk="0" hangingPunct="0">
              <a:spcBef>
                <a:spcPct val="20000"/>
              </a:spcBef>
              <a:buChar char="–"/>
              <a:tabLst>
                <a:tab pos="2336800" algn="l"/>
              </a:tabLst>
              <a:defRPr sz="2800">
                <a:solidFill>
                  <a:schemeClr val="tx1"/>
                </a:solidFill>
                <a:latin typeface="Arial" charset="0"/>
                <a:cs typeface="Arial" charset="0"/>
              </a:defRPr>
            </a:lvl2pPr>
            <a:lvl3pPr marL="1143000" indent="-228600" eaLnBrk="0" hangingPunct="0">
              <a:spcBef>
                <a:spcPct val="20000"/>
              </a:spcBef>
              <a:buChar char="•"/>
              <a:tabLst>
                <a:tab pos="2336800" algn="l"/>
              </a:tabLst>
              <a:defRPr sz="2400">
                <a:solidFill>
                  <a:schemeClr val="tx1"/>
                </a:solidFill>
                <a:latin typeface="Arial" charset="0"/>
                <a:cs typeface="Arial" charset="0"/>
              </a:defRPr>
            </a:lvl3pPr>
            <a:lvl4pPr marL="1600200" indent="-228600" eaLnBrk="0" hangingPunct="0">
              <a:spcBef>
                <a:spcPct val="20000"/>
              </a:spcBef>
              <a:buChar char="–"/>
              <a:tabLst>
                <a:tab pos="2336800" algn="l"/>
              </a:tabLst>
              <a:defRPr sz="2000">
                <a:solidFill>
                  <a:schemeClr val="tx1"/>
                </a:solidFill>
                <a:latin typeface="Arial" charset="0"/>
                <a:cs typeface="Arial" charset="0"/>
              </a:defRPr>
            </a:lvl4pPr>
            <a:lvl5pPr marL="2057400" indent="-228600" eaLnBrk="0" hangingPunct="0">
              <a:spcBef>
                <a:spcPct val="20000"/>
              </a:spcBef>
              <a:buChar char="»"/>
              <a:tabLst>
                <a:tab pos="2336800" algn="l"/>
              </a:tabLst>
              <a:defRPr sz="2000">
                <a:solidFill>
                  <a:schemeClr val="tx1"/>
                </a:solidFill>
                <a:latin typeface="Arial" charset="0"/>
                <a:cs typeface="Arial" charset="0"/>
              </a:defRPr>
            </a:lvl5pPr>
            <a:lvl6pPr marL="25146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6pPr>
            <a:lvl7pPr marL="29718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7pPr>
            <a:lvl8pPr marL="34290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8pPr>
            <a:lvl9pPr marL="38862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12½  light-minutes</a:t>
            </a:r>
          </a:p>
        </p:txBody>
      </p:sp>
      <p:sp>
        <p:nvSpPr>
          <p:cNvPr id="6" name="Rectangle 5"/>
          <p:cNvSpPr>
            <a:spLocks noChangeArrowheads="1"/>
          </p:cNvSpPr>
          <p:nvPr/>
        </p:nvSpPr>
        <p:spPr bwMode="auto">
          <a:xfrm>
            <a:off x="684213" y="3059113"/>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tabLst>
                <a:tab pos="2336800" algn="l"/>
              </a:tabLst>
              <a:defRPr sz="3200">
                <a:solidFill>
                  <a:schemeClr val="tx1"/>
                </a:solidFill>
                <a:latin typeface="Arial" charset="0"/>
                <a:cs typeface="Arial" charset="0"/>
              </a:defRPr>
            </a:lvl1pPr>
            <a:lvl2pPr marL="742950" indent="-285750" eaLnBrk="0" hangingPunct="0">
              <a:spcBef>
                <a:spcPct val="20000"/>
              </a:spcBef>
              <a:buChar char="–"/>
              <a:tabLst>
                <a:tab pos="2336800" algn="l"/>
              </a:tabLst>
              <a:defRPr sz="2800">
                <a:solidFill>
                  <a:schemeClr val="tx1"/>
                </a:solidFill>
                <a:latin typeface="Arial" charset="0"/>
                <a:cs typeface="Arial" charset="0"/>
              </a:defRPr>
            </a:lvl2pPr>
            <a:lvl3pPr marL="1143000" indent="-228600" eaLnBrk="0" hangingPunct="0">
              <a:spcBef>
                <a:spcPct val="20000"/>
              </a:spcBef>
              <a:buChar char="•"/>
              <a:tabLst>
                <a:tab pos="2336800" algn="l"/>
              </a:tabLst>
              <a:defRPr sz="2400">
                <a:solidFill>
                  <a:schemeClr val="tx1"/>
                </a:solidFill>
                <a:latin typeface="Arial" charset="0"/>
                <a:cs typeface="Arial" charset="0"/>
              </a:defRPr>
            </a:lvl3pPr>
            <a:lvl4pPr marL="1600200" indent="-228600" eaLnBrk="0" hangingPunct="0">
              <a:spcBef>
                <a:spcPct val="20000"/>
              </a:spcBef>
              <a:buChar char="–"/>
              <a:tabLst>
                <a:tab pos="2336800" algn="l"/>
              </a:tabLst>
              <a:defRPr sz="2000">
                <a:solidFill>
                  <a:schemeClr val="tx1"/>
                </a:solidFill>
                <a:latin typeface="Arial" charset="0"/>
                <a:cs typeface="Arial" charset="0"/>
              </a:defRPr>
            </a:lvl4pPr>
            <a:lvl5pPr marL="2057400" indent="-228600" eaLnBrk="0" hangingPunct="0">
              <a:spcBef>
                <a:spcPct val="20000"/>
              </a:spcBef>
              <a:buChar char="»"/>
              <a:tabLst>
                <a:tab pos="2336800" algn="l"/>
              </a:tabLst>
              <a:defRPr sz="2000">
                <a:solidFill>
                  <a:schemeClr val="tx1"/>
                </a:solidFill>
                <a:latin typeface="Arial" charset="0"/>
                <a:cs typeface="Arial" charset="0"/>
              </a:defRPr>
            </a:lvl5pPr>
            <a:lvl6pPr marL="25146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6pPr>
            <a:lvl7pPr marL="29718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7pPr>
            <a:lvl8pPr marL="34290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8pPr>
            <a:lvl9pPr marL="3886200" indent="-228600" eaLnBrk="0" fontAlgn="base" hangingPunct="0">
              <a:spcBef>
                <a:spcPct val="20000"/>
              </a:spcBef>
              <a:spcAft>
                <a:spcPct val="0"/>
              </a:spcAft>
              <a:buChar char="»"/>
              <a:tabLst>
                <a:tab pos="2336800" algn="l"/>
              </a:tabLst>
              <a:defRPr sz="2000">
                <a:solidFill>
                  <a:schemeClr val="tx1"/>
                </a:solidFill>
                <a:latin typeface="Arial" charset="0"/>
                <a:cs typeface="Arial" charset="0"/>
              </a:defRPr>
            </a:lvl9pPr>
          </a:lstStyle>
          <a:p>
            <a:pPr algn="ctr" eaLnBrk="1" hangingPunct="1">
              <a:spcBef>
                <a:spcPct val="0"/>
              </a:spcBef>
              <a:buFontTx/>
              <a:buNone/>
            </a:pPr>
            <a:r>
              <a:rPr lang="en-GB" altLang="en-US" sz="1800">
                <a:solidFill>
                  <a:srgbClr val="FFFF00"/>
                </a:solidFill>
              </a:rPr>
              <a:t>25,000 light-years</a:t>
            </a:r>
          </a:p>
        </p:txBody>
      </p:sp>
      <p:sp>
        <p:nvSpPr>
          <p:cNvPr id="4103" name="Rectangle 6"/>
          <p:cNvSpPr>
            <a:spLocks noChangeArrowheads="1"/>
          </p:cNvSpPr>
          <p:nvPr/>
        </p:nvSpPr>
        <p:spPr bwMode="auto">
          <a:xfrm>
            <a:off x="7380288" y="6308725"/>
            <a:ext cx="1244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100">
                <a:solidFill>
                  <a:srgbClr val="FFFF00"/>
                </a:solidFill>
              </a:rPr>
              <a:t>Rolando Ligustri </a:t>
            </a:r>
          </a:p>
        </p:txBody>
      </p:sp>
      <p:sp>
        <p:nvSpPr>
          <p:cNvPr id="8" name="Rectangle 2"/>
          <p:cNvSpPr>
            <a:spLocks noChangeArrowheads="1"/>
          </p:cNvSpPr>
          <p:nvPr/>
        </p:nvSpPr>
        <p:spPr bwMode="auto">
          <a:xfrm>
            <a:off x="1023938" y="549275"/>
            <a:ext cx="709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The star  cluster is over a billion times further away than the comet! </a:t>
            </a:r>
          </a:p>
        </p:txBody>
      </p:sp>
      <p:sp>
        <p:nvSpPr>
          <p:cNvPr id="9" name="Rectangle 2"/>
          <p:cNvSpPr>
            <a:spLocks noChangeArrowheads="1"/>
          </p:cNvSpPr>
          <p:nvPr/>
        </p:nvSpPr>
        <p:spPr bwMode="auto">
          <a:xfrm>
            <a:off x="684213" y="576342"/>
            <a:ext cx="7579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Objects which appear similar may be very different things and distances.</a:t>
            </a:r>
          </a:p>
        </p:txBody>
      </p:sp>
    </p:spTree>
    <p:extLst>
      <p:ext uri="{BB962C8B-B14F-4D97-AF65-F5344CB8AC3E}">
        <p14:creationId xmlns:p14="http://schemas.microsoft.com/office/powerpoint/2010/main" val="4298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Messenge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0"/>
            <a:ext cx="6783387"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ChangeArrowheads="1"/>
          </p:cNvSpPr>
          <p:nvPr/>
        </p:nvSpPr>
        <p:spPr bwMode="auto">
          <a:xfrm>
            <a:off x="2562225" y="365125"/>
            <a:ext cx="401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a:solidFill>
                  <a:srgbClr val="FFFF00"/>
                </a:solidFill>
              </a:rPr>
              <a:t>Mercury, Messenger spacecraft, 2008</a:t>
            </a:r>
            <a:endParaRPr lang="en-US" dirty="0">
              <a:solidFill>
                <a:srgbClr val="FFFF00"/>
              </a:solidFill>
            </a:endParaRPr>
          </a:p>
        </p:txBody>
      </p:sp>
      <p:pic>
        <p:nvPicPr>
          <p:cNvPr id="4" name="Picture 4" descr="https://upload.wikimedia.org/wikipedia/commons/thumb/f/f3/PIA19423-Mercury-AbedinCrater-20150416.jpg/1920px-PIA19423-Mercury-AbedinCrater-20150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768"/>
            <a:ext cx="9180000" cy="380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6018"/>
                                        </p:tgtEl>
                                      </p:cBhvr>
                                    </p:animEffect>
                                    <p:set>
                                      <p:cBhvr>
                                        <p:cTn id="7" dur="1" fill="hold">
                                          <p:stCondLst>
                                            <p:cond delay="499"/>
                                          </p:stCondLst>
                                        </p:cTn>
                                        <p:tgtEl>
                                          <p:spTgt spid="860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atmosphere of Venus appears darker and lined with shadows. The shadows trace the prevailing wind direction."/>
          <p:cNvPicPr>
            <a:picLocks noChangeAspect="1" noChangeArrowheads="1"/>
          </p:cNvPicPr>
          <p:nvPr/>
        </p:nvPicPr>
        <p:blipFill rotWithShape="1">
          <a:blip r:embed="rId3">
            <a:extLst>
              <a:ext uri="{28A0092B-C50C-407E-A947-70E740481C1C}">
                <a14:useLocalDpi xmlns:a14="http://schemas.microsoft.com/office/drawing/2010/main" val="0"/>
              </a:ext>
            </a:extLst>
          </a:blip>
          <a:srcRect t="1570" b="1279"/>
          <a:stretch/>
        </p:blipFill>
        <p:spPr bwMode="auto">
          <a:xfrm>
            <a:off x="323528" y="80790"/>
            <a:ext cx="6362790" cy="6645130"/>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4"/>
          <p:cNvSpPr>
            <a:spLocks noChangeArrowheads="1"/>
          </p:cNvSpPr>
          <p:nvPr/>
        </p:nvSpPr>
        <p:spPr bwMode="auto">
          <a:xfrm>
            <a:off x="7169391" y="188913"/>
            <a:ext cx="19159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Venus</a:t>
            </a:r>
          </a:p>
          <a:p>
            <a:pPr algn="ctr" eaLnBrk="1" hangingPunct="1">
              <a:spcBef>
                <a:spcPct val="0"/>
              </a:spcBef>
              <a:buFontTx/>
              <a:buNone/>
            </a:pPr>
            <a:r>
              <a:rPr lang="en-GB" altLang="en-US" sz="1800" dirty="0">
                <a:solidFill>
                  <a:srgbClr val="FFFF00"/>
                </a:solidFill>
              </a:rPr>
              <a:t>108 million km</a:t>
            </a:r>
          </a:p>
          <a:p>
            <a:pPr algn="ctr" eaLnBrk="1" hangingPunct="1">
              <a:spcBef>
                <a:spcPct val="0"/>
              </a:spcBef>
              <a:buFontTx/>
              <a:buNone/>
            </a:pPr>
            <a:r>
              <a:rPr lang="en-GB" altLang="en-US" sz="1800" dirty="0">
                <a:solidFill>
                  <a:srgbClr val="FFFF00"/>
                </a:solidFill>
              </a:rPr>
              <a:t>(67 million miles)</a:t>
            </a:r>
          </a:p>
          <a:p>
            <a:pPr algn="ctr" eaLnBrk="1" hangingPunct="1">
              <a:spcBef>
                <a:spcPct val="0"/>
              </a:spcBef>
              <a:buFontTx/>
              <a:buNone/>
            </a:pPr>
            <a:r>
              <a:rPr lang="en-GB" altLang="en-US" sz="1800" dirty="0">
                <a:solidFill>
                  <a:srgbClr val="FFFF00"/>
                </a:solidFill>
              </a:rPr>
              <a:t>from Sun </a:t>
            </a:r>
          </a:p>
        </p:txBody>
      </p:sp>
      <p:sp>
        <p:nvSpPr>
          <p:cNvPr id="5" name="Rectangle 4"/>
          <p:cNvSpPr>
            <a:spLocks noChangeArrowheads="1"/>
          </p:cNvSpPr>
          <p:nvPr/>
        </p:nvSpPr>
        <p:spPr bwMode="auto">
          <a:xfrm>
            <a:off x="6948264" y="5949280"/>
            <a:ext cx="1946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Pioneer Venus Orbiter</a:t>
            </a:r>
          </a:p>
          <a:p>
            <a:pPr algn="ctr" eaLnBrk="1" hangingPunct="1">
              <a:spcBef>
                <a:spcPct val="0"/>
              </a:spcBef>
              <a:buFontTx/>
              <a:buNone/>
            </a:pPr>
            <a:r>
              <a:rPr lang="en-GB" altLang="en-US" sz="1400" dirty="0">
                <a:solidFill>
                  <a:srgbClr val="FFFF00"/>
                </a:solidFill>
              </a:rPr>
              <a:t>1979</a:t>
            </a:r>
          </a:p>
        </p:txBody>
      </p:sp>
    </p:spTree>
    <p:extLst>
      <p:ext uri="{BB962C8B-B14F-4D97-AF65-F5344CB8AC3E}">
        <p14:creationId xmlns:p14="http://schemas.microsoft.com/office/powerpoint/2010/main" val="1770755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nus, without its atmosphere, is placed side by side with Earth. They are nearly the same size, though Venus is slightly smaller."/>
          <p:cNvPicPr>
            <a:picLocks noChangeAspect="1" noChangeArrowheads="1"/>
          </p:cNvPicPr>
          <p:nvPr/>
        </p:nvPicPr>
        <p:blipFill rotWithShape="1">
          <a:blip r:embed="rId3">
            <a:extLst>
              <a:ext uri="{28A0092B-C50C-407E-A947-70E740481C1C}">
                <a14:useLocalDpi xmlns:a14="http://schemas.microsoft.com/office/drawing/2010/main" val="0"/>
              </a:ext>
            </a:extLst>
          </a:blip>
          <a:srcRect r="50954"/>
          <a:stretch/>
        </p:blipFill>
        <p:spPr bwMode="auto">
          <a:xfrm>
            <a:off x="2320777" y="1007941"/>
            <a:ext cx="4502445" cy="4762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enus, without its atmosphere, is placed side by side with Earth. They are nearly the same size, though Venus is slightly smaller."/>
          <p:cNvPicPr>
            <a:picLocks noChangeAspect="1" noChangeArrowheads="1"/>
          </p:cNvPicPr>
          <p:nvPr/>
        </p:nvPicPr>
        <p:blipFill rotWithShape="1">
          <a:blip r:embed="rId3">
            <a:extLst>
              <a:ext uri="{28A0092B-C50C-407E-A947-70E740481C1C}">
                <a14:useLocalDpi xmlns:a14="http://schemas.microsoft.com/office/drawing/2010/main" val="0"/>
              </a:ext>
            </a:extLst>
          </a:blip>
          <a:srcRect l="48615"/>
          <a:stretch/>
        </p:blipFill>
        <p:spPr bwMode="auto">
          <a:xfrm>
            <a:off x="9192126" y="1082398"/>
            <a:ext cx="4717144" cy="4762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442897" y="332656"/>
            <a:ext cx="2236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Venus – Radar view</a:t>
            </a:r>
          </a:p>
        </p:txBody>
      </p:sp>
      <p:sp>
        <p:nvSpPr>
          <p:cNvPr id="6" name="Rectangle 5"/>
          <p:cNvSpPr>
            <a:spLocks noChangeArrowheads="1"/>
          </p:cNvSpPr>
          <p:nvPr/>
        </p:nvSpPr>
        <p:spPr bwMode="auto">
          <a:xfrm>
            <a:off x="539552" y="6145559"/>
            <a:ext cx="23230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Magellan spacecraft image</a:t>
            </a:r>
          </a:p>
        </p:txBody>
      </p:sp>
      <p:sp>
        <p:nvSpPr>
          <p:cNvPr id="7" name="Rectangle 6"/>
          <p:cNvSpPr>
            <a:spLocks noChangeArrowheads="1"/>
          </p:cNvSpPr>
          <p:nvPr/>
        </p:nvSpPr>
        <p:spPr bwMode="auto">
          <a:xfrm>
            <a:off x="6588224" y="764704"/>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Earth</a:t>
            </a:r>
          </a:p>
        </p:txBody>
      </p:sp>
      <p:sp>
        <p:nvSpPr>
          <p:cNvPr id="8" name="Rectangle 7"/>
          <p:cNvSpPr>
            <a:spLocks noChangeArrowheads="1"/>
          </p:cNvSpPr>
          <p:nvPr/>
        </p:nvSpPr>
        <p:spPr bwMode="auto">
          <a:xfrm>
            <a:off x="1691680" y="692696"/>
            <a:ext cx="8259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Venus</a:t>
            </a:r>
          </a:p>
        </p:txBody>
      </p:sp>
    </p:spTree>
    <p:extLst>
      <p:ext uri="{BB962C8B-B14F-4D97-AF65-F5344CB8AC3E}">
        <p14:creationId xmlns:p14="http://schemas.microsoft.com/office/powerpoint/2010/main" val="4337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1321E-9 L -0.2599 0.00578 " pathEditMode="relative" rAng="0" ptsTypes="AA">
                                      <p:cBhvr>
                                        <p:cTn id="6" dur="2000" fill="hold"/>
                                        <p:tgtEl>
                                          <p:spTgt spid="5122"/>
                                        </p:tgtEl>
                                        <p:attrNameLst>
                                          <p:attrName>ppt_x</p:attrName>
                                          <p:attrName>ppt_y</p:attrName>
                                        </p:attrNameLst>
                                      </p:cBhvr>
                                      <p:rCtr x="-13003" y="278"/>
                                    </p:animMotion>
                                  </p:childTnLst>
                                </p:cTn>
                              </p:par>
                              <p:par>
                                <p:cTn id="7" presetID="42" presetClass="path" presetSubtype="0" accel="50000" decel="50000" fill="hold" nodeType="withEffect">
                                  <p:stCondLst>
                                    <p:cond delay="0"/>
                                  </p:stCondLst>
                                  <p:childTnLst>
                                    <p:animMotion origin="layout" path="M -4.44444E-6 -2.07726E-6 L -0.51909 -0.00509 " pathEditMode="relative" rAng="0" ptsTypes="AA">
                                      <p:cBhvr>
                                        <p:cTn id="8" dur="2000" fill="hold"/>
                                        <p:tgtEl>
                                          <p:spTgt spid="4"/>
                                        </p:tgtEl>
                                        <p:attrNameLst>
                                          <p:attrName>ppt_x</p:attrName>
                                          <p:attrName>ppt_y</p:attrName>
                                        </p:attrNameLst>
                                      </p:cBhvr>
                                      <p:rCtr x="-25955" y="-254"/>
                                    </p:animMotion>
                                  </p:childTnLst>
                                </p:cTn>
                              </p:par>
                              <p:par>
                                <p:cTn id="9" presetID="10" presetClass="exit" presetSubtype="0" fill="hold" grpId="0" nodeType="with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is false-colour, with Maat Mons represented in hues of gold and fiery red, against a black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56" y="0"/>
            <a:ext cx="8552087" cy="684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plains of Venus are outlined in red and gold, with impact craters leaving golden rings across the su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62616"/>
            <a:ext cx="8687120" cy="69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442897" y="332656"/>
            <a:ext cx="2236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Venus – Radar view</a:t>
            </a:r>
          </a:p>
        </p:txBody>
      </p:sp>
    </p:spTree>
    <p:extLst>
      <p:ext uri="{BB962C8B-B14F-4D97-AF65-F5344CB8AC3E}">
        <p14:creationId xmlns:p14="http://schemas.microsoft.com/office/powerpoint/2010/main" val="18107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148"/>
                                        </p:tgtEl>
                                      </p:cBhvr>
                                    </p:animEffect>
                                    <p:set>
                                      <p:cBhvr>
                                        <p:cTn id="7" dur="1" fill="hold">
                                          <p:stCondLst>
                                            <p:cond delay="1999"/>
                                          </p:stCondLst>
                                        </p:cTn>
                                        <p:tgtEl>
                                          <p:spTgt spid="6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ot;The Blue Marble&quot; photograph of Earth, taken by the Apollo 17 mission. The Arabian peninsula, Africa and Madagascar lie in the upper half of the disc, whereas Antarctica is at the 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336" y="116632"/>
            <a:ext cx="6833327" cy="68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170610" y="202628"/>
            <a:ext cx="2783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Earth – The ‘Blue Marble’</a:t>
            </a:r>
          </a:p>
        </p:txBody>
      </p:sp>
      <p:sp>
        <p:nvSpPr>
          <p:cNvPr id="5" name="Rectangle 4"/>
          <p:cNvSpPr>
            <a:spLocks noChangeArrowheads="1"/>
          </p:cNvSpPr>
          <p:nvPr/>
        </p:nvSpPr>
        <p:spPr bwMode="auto">
          <a:xfrm>
            <a:off x="7451483" y="5949280"/>
            <a:ext cx="939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Apollo 17</a:t>
            </a:r>
          </a:p>
          <a:p>
            <a:pPr algn="ctr" eaLnBrk="1" hangingPunct="1">
              <a:spcBef>
                <a:spcPct val="0"/>
              </a:spcBef>
              <a:buFontTx/>
              <a:buNone/>
            </a:pPr>
            <a:r>
              <a:rPr lang="en-GB" altLang="en-US" sz="1400" dirty="0">
                <a:solidFill>
                  <a:srgbClr val="FFFF00"/>
                </a:solidFill>
              </a:rPr>
              <a:t>1972</a:t>
            </a:r>
          </a:p>
        </p:txBody>
      </p:sp>
    </p:spTree>
    <p:extLst>
      <p:ext uri="{BB962C8B-B14F-4D97-AF65-F5344CB8AC3E}">
        <p14:creationId xmlns:p14="http://schemas.microsoft.com/office/powerpoint/2010/main" val="18590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Astronomy\Celestial motion\Rotation around Pola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792" y="17463"/>
            <a:ext cx="5286375"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551598"/>
            <a:ext cx="324960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dirty="0">
                <a:solidFill>
                  <a:srgbClr val="FFFF00"/>
                </a:solidFill>
              </a:rPr>
              <a:t>The spin of the Earth not only</a:t>
            </a:r>
          </a:p>
          <a:p>
            <a:r>
              <a:rPr lang="en-GB" altLang="en-US" dirty="0">
                <a:solidFill>
                  <a:srgbClr val="FFFF00"/>
                </a:solidFill>
              </a:rPr>
              <a:t>Makes the Sun and Moon rise</a:t>
            </a:r>
          </a:p>
          <a:p>
            <a:r>
              <a:rPr lang="en-GB" altLang="en-US" dirty="0">
                <a:solidFill>
                  <a:srgbClr val="FFFF00"/>
                </a:solidFill>
              </a:rPr>
              <a:t>and set, but also makes</a:t>
            </a:r>
          </a:p>
          <a:p>
            <a:r>
              <a:rPr lang="en-GB" altLang="en-US" dirty="0">
                <a:solidFill>
                  <a:srgbClr val="FFFF00"/>
                </a:solidFill>
              </a:rPr>
              <a:t>the stars appear to rotate.</a:t>
            </a:r>
          </a:p>
          <a:p>
            <a:endParaRPr lang="en-GB" altLang="en-US" dirty="0">
              <a:solidFill>
                <a:srgbClr val="FFFF00"/>
              </a:solidFill>
            </a:endParaRPr>
          </a:p>
          <a:p>
            <a:r>
              <a:rPr lang="en-GB" altLang="en-US" dirty="0">
                <a:solidFill>
                  <a:srgbClr val="FFFF00"/>
                </a:solidFill>
              </a:rPr>
              <a:t>Note the different colours</a:t>
            </a:r>
          </a:p>
          <a:p>
            <a:r>
              <a:rPr lang="en-GB" altLang="en-US" dirty="0">
                <a:solidFill>
                  <a:srgbClr val="FFFF00"/>
                </a:solidFill>
              </a:rPr>
              <a:t>of the stars.</a:t>
            </a:r>
            <a:endParaRPr lang="en-US" altLang="en-US" dirty="0">
              <a:solidFill>
                <a:srgbClr val="FFFF00"/>
              </a:solidFill>
            </a:endParaRPr>
          </a:p>
        </p:txBody>
      </p:sp>
    </p:spTree>
    <p:extLst>
      <p:ext uri="{BB962C8B-B14F-4D97-AF65-F5344CB8AC3E}">
        <p14:creationId xmlns:p14="http://schemas.microsoft.com/office/powerpoint/2010/main" val="1958068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rs appears as a red-orange globe with darker blotches and white icecaps visible on both of its p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000" y="0"/>
            <a:ext cx="6839999"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375794" y="202628"/>
            <a:ext cx="2373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Mars– The red planet</a:t>
            </a:r>
          </a:p>
        </p:txBody>
      </p:sp>
      <p:sp>
        <p:nvSpPr>
          <p:cNvPr id="4" name="Rectangle 3"/>
          <p:cNvSpPr>
            <a:spLocks noChangeArrowheads="1"/>
          </p:cNvSpPr>
          <p:nvPr/>
        </p:nvSpPr>
        <p:spPr bwMode="auto">
          <a:xfrm>
            <a:off x="7082796" y="5949280"/>
            <a:ext cx="1677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Rosetta spacecraft</a:t>
            </a:r>
          </a:p>
          <a:p>
            <a:pPr algn="ctr" eaLnBrk="1" hangingPunct="1">
              <a:spcBef>
                <a:spcPct val="0"/>
              </a:spcBef>
              <a:buFontTx/>
              <a:buNone/>
            </a:pPr>
            <a:r>
              <a:rPr lang="en-GB" altLang="en-US" sz="1400" dirty="0">
                <a:solidFill>
                  <a:srgbClr val="FFFF00"/>
                </a:solidFill>
              </a:rPr>
              <a:t>2007</a:t>
            </a:r>
          </a:p>
        </p:txBody>
      </p:sp>
    </p:spTree>
    <p:extLst>
      <p:ext uri="{BB962C8B-B14F-4D97-AF65-F5344CB8AC3E}">
        <p14:creationId xmlns:p14="http://schemas.microsoft.com/office/powerpoint/2010/main" val="85411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commons/thumb/c/cf/Mars%2C_Earth_size_comparison.jpg/1280px-Mars%2C_Earth_size_compar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1" y="188640"/>
            <a:ext cx="9180000" cy="59741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7248418" y="1124744"/>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Mars</a:t>
            </a:r>
          </a:p>
        </p:txBody>
      </p:sp>
      <p:sp>
        <p:nvSpPr>
          <p:cNvPr id="4" name="Rectangle 3"/>
          <p:cNvSpPr>
            <a:spLocks noChangeArrowheads="1"/>
          </p:cNvSpPr>
          <p:nvPr/>
        </p:nvSpPr>
        <p:spPr bwMode="auto">
          <a:xfrm>
            <a:off x="1926728" y="6210890"/>
            <a:ext cx="2053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12,750 km (7900 miles)</a:t>
            </a:r>
          </a:p>
        </p:txBody>
      </p:sp>
      <p:sp>
        <p:nvSpPr>
          <p:cNvPr id="5" name="Rectangle 4"/>
          <p:cNvSpPr>
            <a:spLocks noChangeArrowheads="1"/>
          </p:cNvSpPr>
          <p:nvPr/>
        </p:nvSpPr>
        <p:spPr bwMode="auto">
          <a:xfrm>
            <a:off x="6694914" y="5075311"/>
            <a:ext cx="1904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6800 km (4200 miles)</a:t>
            </a:r>
          </a:p>
        </p:txBody>
      </p:sp>
      <p:cxnSp>
        <p:nvCxnSpPr>
          <p:cNvPr id="6" name="Straight Arrow Connector 5"/>
          <p:cNvCxnSpPr>
            <a:stCxn id="4" idx="1"/>
          </p:cNvCxnSpPr>
          <p:nvPr/>
        </p:nvCxnSpPr>
        <p:spPr>
          <a:xfrm flipH="1">
            <a:off x="395539" y="6364779"/>
            <a:ext cx="1531189" cy="0"/>
          </a:xfrm>
          <a:prstGeom prst="straightConnector1">
            <a:avLst/>
          </a:prstGeom>
          <a:ln>
            <a:solidFill>
              <a:srgbClr val="FFFF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215722" y="5229200"/>
            <a:ext cx="538503" cy="0"/>
          </a:xfrm>
          <a:prstGeom prst="straightConnector1">
            <a:avLst/>
          </a:prstGeom>
          <a:ln>
            <a:solidFill>
              <a:srgbClr val="FFFF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p:cNvCxnSpPr>
          <p:nvPr/>
        </p:nvCxnSpPr>
        <p:spPr>
          <a:xfrm>
            <a:off x="3980495" y="6364779"/>
            <a:ext cx="1815641" cy="0"/>
          </a:xfrm>
          <a:prstGeom prst="straightConnector1">
            <a:avLst/>
          </a:prstGeom>
          <a:ln>
            <a:solidFill>
              <a:srgbClr val="FFFF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3"/>
          </p:cNvCxnSpPr>
          <p:nvPr/>
        </p:nvCxnSpPr>
        <p:spPr>
          <a:xfrm>
            <a:off x="8599603" y="5229200"/>
            <a:ext cx="513829" cy="0"/>
          </a:xfrm>
          <a:prstGeom prst="straightConnector1">
            <a:avLst/>
          </a:prstGeom>
          <a:ln>
            <a:solidFill>
              <a:srgbClr val="FFFF00"/>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6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b/South_Polar_Cap_of_Mars_during_Martian_South_summer_2000.jpg/1280px-South_Polar_Cap_of_Mars_during_Martian_South_summer_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 y="0"/>
            <a:ext cx="9180000" cy="6705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5519404" y="5949280"/>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Mars South Polar cap</a:t>
            </a:r>
          </a:p>
        </p:txBody>
      </p:sp>
    </p:spTree>
    <p:extLst>
      <p:ext uri="{BB962C8B-B14F-4D97-AF65-F5344CB8AC3E}">
        <p14:creationId xmlns:p14="http://schemas.microsoft.com/office/powerpoint/2010/main" val="2352616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a/aa/PIA20844-MarsCuriosityRover-SelfPortrait-Sol1466-20160920.jpg/800px-PIA20844-MarsCuriosityRover-SelfPortrait-Sol1466-20160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2915"/>
            <a:ext cx="5396450"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7125083" y="620688"/>
            <a:ext cx="1659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Mars Curiosity</a:t>
            </a:r>
          </a:p>
          <a:p>
            <a:pPr algn="ctr" eaLnBrk="1" hangingPunct="1">
              <a:spcBef>
                <a:spcPct val="0"/>
              </a:spcBef>
              <a:buFontTx/>
              <a:buNone/>
            </a:pPr>
            <a:r>
              <a:rPr lang="en-GB" altLang="en-US" sz="1800" dirty="0">
                <a:solidFill>
                  <a:srgbClr val="FFFF00"/>
                </a:solidFill>
              </a:rPr>
              <a:t>Rover (selfie)</a:t>
            </a:r>
          </a:p>
        </p:txBody>
      </p:sp>
    </p:spTree>
    <p:extLst>
      <p:ext uri="{BB962C8B-B14F-4D97-AF65-F5344CB8AC3E}">
        <p14:creationId xmlns:p14="http://schemas.microsoft.com/office/powerpoint/2010/main" val="158676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357563" y="500063"/>
            <a:ext cx="2466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3600">
                <a:solidFill>
                  <a:srgbClr val="FFFF00"/>
                </a:solidFill>
              </a:rPr>
              <a:t>Light-years</a:t>
            </a:r>
          </a:p>
        </p:txBody>
      </p:sp>
      <p:sp>
        <p:nvSpPr>
          <p:cNvPr id="3" name="Rectangle 2"/>
          <p:cNvSpPr>
            <a:spLocks noChangeArrowheads="1"/>
          </p:cNvSpPr>
          <p:nvPr/>
        </p:nvSpPr>
        <p:spPr bwMode="auto">
          <a:xfrm>
            <a:off x="66436" y="1357312"/>
            <a:ext cx="91518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2600" dirty="0">
                <a:solidFill>
                  <a:srgbClr val="FFFF00"/>
                </a:solidFill>
              </a:rPr>
              <a:t>The speed of light is 186,000 miles (300,000 km) per second</a:t>
            </a:r>
          </a:p>
        </p:txBody>
      </p:sp>
      <p:sp>
        <p:nvSpPr>
          <p:cNvPr id="6" name="Rectangle 5"/>
          <p:cNvSpPr>
            <a:spLocks noChangeArrowheads="1"/>
          </p:cNvSpPr>
          <p:nvPr/>
        </p:nvSpPr>
        <p:spPr bwMode="auto">
          <a:xfrm>
            <a:off x="2205038" y="5300663"/>
            <a:ext cx="4732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2800" dirty="0">
                <a:solidFill>
                  <a:srgbClr val="FFFF00"/>
                </a:solidFill>
              </a:rPr>
              <a:t>That distance is a ‘</a:t>
            </a:r>
            <a:r>
              <a:rPr lang="en-GB" altLang="en-US" sz="2800" i="1" dirty="0">
                <a:solidFill>
                  <a:srgbClr val="FFFF00"/>
                </a:solidFill>
              </a:rPr>
              <a:t>light-year</a:t>
            </a:r>
            <a:r>
              <a:rPr lang="en-GB" altLang="en-US" sz="2800" dirty="0">
                <a:solidFill>
                  <a:srgbClr val="FFFF00"/>
                </a:solidFill>
              </a:rPr>
              <a:t>’</a:t>
            </a:r>
          </a:p>
        </p:txBody>
      </p:sp>
      <p:sp>
        <p:nvSpPr>
          <p:cNvPr id="8" name="Rectangle 7"/>
          <p:cNvSpPr>
            <a:spLocks noChangeArrowheads="1"/>
          </p:cNvSpPr>
          <p:nvPr/>
        </p:nvSpPr>
        <p:spPr bwMode="auto">
          <a:xfrm>
            <a:off x="1161646" y="2276475"/>
            <a:ext cx="6820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400" dirty="0">
                <a:solidFill>
                  <a:srgbClr val="FFFF00"/>
                </a:solidFill>
              </a:rPr>
              <a:t>In one minute light travels over 11 million miles </a:t>
            </a:r>
          </a:p>
        </p:txBody>
      </p:sp>
      <p:sp>
        <p:nvSpPr>
          <p:cNvPr id="9" name="Rectangle 8"/>
          <p:cNvSpPr>
            <a:spLocks noChangeArrowheads="1"/>
          </p:cNvSpPr>
          <p:nvPr/>
        </p:nvSpPr>
        <p:spPr bwMode="auto">
          <a:xfrm>
            <a:off x="430484" y="3933825"/>
            <a:ext cx="8283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400" dirty="0">
                <a:solidFill>
                  <a:srgbClr val="FFFF00"/>
                </a:solidFill>
              </a:rPr>
              <a:t>In one hour light travels 670 million miles (over 1 trillion km)</a:t>
            </a:r>
          </a:p>
        </p:txBody>
      </p:sp>
      <p:sp>
        <p:nvSpPr>
          <p:cNvPr id="10" name="Rectangle 9"/>
          <p:cNvSpPr>
            <a:spLocks noChangeArrowheads="1"/>
          </p:cNvSpPr>
          <p:nvPr/>
        </p:nvSpPr>
        <p:spPr bwMode="auto">
          <a:xfrm>
            <a:off x="859287" y="4724400"/>
            <a:ext cx="7425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400" dirty="0">
                <a:solidFill>
                  <a:srgbClr val="FFFF00"/>
                </a:solidFill>
              </a:rPr>
              <a:t>In one year light travels 6 trillion miles (9.5 trillion km)</a:t>
            </a:r>
          </a:p>
        </p:txBody>
      </p:sp>
      <p:sp>
        <p:nvSpPr>
          <p:cNvPr id="11" name="Rectangle 10"/>
          <p:cNvSpPr>
            <a:spLocks noChangeArrowheads="1"/>
          </p:cNvSpPr>
          <p:nvPr/>
        </p:nvSpPr>
        <p:spPr bwMode="auto">
          <a:xfrm>
            <a:off x="2009775" y="3167063"/>
            <a:ext cx="512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2800" dirty="0">
                <a:solidFill>
                  <a:srgbClr val="FFFF00"/>
                </a:solidFill>
              </a:rPr>
              <a:t>That distance is a ‘</a:t>
            </a:r>
            <a:r>
              <a:rPr lang="en-GB" altLang="en-US" sz="2800" i="1" dirty="0">
                <a:solidFill>
                  <a:srgbClr val="FFFF00"/>
                </a:solidFill>
              </a:rPr>
              <a:t>light-minute</a:t>
            </a:r>
            <a:r>
              <a:rPr lang="en-GB" altLang="en-US" sz="2800" dirty="0">
                <a:solidFill>
                  <a:srgbClr val="FFFF00"/>
                </a:solidFill>
              </a:rPr>
              <a:t>’</a:t>
            </a:r>
          </a:p>
        </p:txBody>
      </p:sp>
    </p:spTree>
    <p:extLst>
      <p:ext uri="{BB962C8B-B14F-4D97-AF65-F5344CB8AC3E}">
        <p14:creationId xmlns:p14="http://schemas.microsoft.com/office/powerpoint/2010/main" val="1035906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from="(-#ppt_w/2)" to="(#ppt_x)" calcmode="lin" valueType="num">
                                      <p:cBhvr>
                                        <p:cTn id="15" dur="600" fill="hold">
                                          <p:stCondLst>
                                            <p:cond delay="0"/>
                                          </p:stCondLst>
                                        </p:cTn>
                                        <p:tgtEl>
                                          <p:spTgt spid="3"/>
                                        </p:tgtEl>
                                        <p:attrNameLst>
                                          <p:attrName>ppt_x</p:attrName>
                                        </p:attrNameLst>
                                      </p:cBhvr>
                                    </p:anim>
                                    <p:anim from="0" to="-1.0" calcmode="lin" valueType="num">
                                      <p:cBhvr>
                                        <p:cTn id="16" dur="200" decel="50000" autoRev="1" fill="hold">
                                          <p:stCondLst>
                                            <p:cond delay="600"/>
                                          </p:stCondLst>
                                        </p:cTn>
                                        <p:tgtEl>
                                          <p:spTgt spid="3"/>
                                        </p:tgtEl>
                                        <p:attrNameLst>
                                          <p:attrName>xshear</p:attrName>
                                        </p:attrNameLst>
                                      </p:cBhvr>
                                    </p:anim>
                                    <p:animScale>
                                      <p:cBhvr>
                                        <p:cTn id="17" dur="200" decel="100000" autoRev="1" fill="hold">
                                          <p:stCondLst>
                                            <p:cond delay="600"/>
                                          </p:stCondLst>
                                        </p:cTn>
                                        <p:tgtEl>
                                          <p:spTgt spid="3"/>
                                        </p:tgtEl>
                                      </p:cBhvr>
                                      <p:from x="100000" y="100000"/>
                                      <p:to x="80000" y="100000"/>
                                    </p:animScale>
                                    <p:anim by="(#ppt_h/3+#ppt_w*0.1)" calcmode="lin" valueType="num">
                                      <p:cBhvr additive="sum">
                                        <p:cTn id="18" dur="200" decel="100000" autoRev="1" fill="hold">
                                          <p:stCondLst>
                                            <p:cond delay="600"/>
                                          </p:stCondLst>
                                        </p:cTn>
                                        <p:tgtEl>
                                          <p:spTgt spid="3"/>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4"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from="(-#ppt_w/2)" to="(#ppt_x)" calcmode="lin" valueType="num">
                                      <p:cBhvr>
                                        <p:cTn id="28" dur="300" fill="hold">
                                          <p:stCondLst>
                                            <p:cond delay="0"/>
                                          </p:stCondLst>
                                        </p:cTn>
                                        <p:tgtEl>
                                          <p:spTgt spid="11"/>
                                        </p:tgtEl>
                                        <p:attrNameLst>
                                          <p:attrName>ppt_x</p:attrName>
                                        </p:attrNameLst>
                                      </p:cBhvr>
                                    </p:anim>
                                    <p:anim from="0" to="-1.0" calcmode="lin" valueType="num">
                                      <p:cBhvr>
                                        <p:cTn id="29" dur="100" decel="50000" autoRev="1" fill="hold">
                                          <p:stCondLst>
                                            <p:cond delay="300"/>
                                          </p:stCondLst>
                                        </p:cTn>
                                        <p:tgtEl>
                                          <p:spTgt spid="11"/>
                                        </p:tgtEl>
                                        <p:attrNameLst>
                                          <p:attrName>xshear</p:attrName>
                                        </p:attrNameLst>
                                      </p:cBhvr>
                                    </p:anim>
                                    <p:animScale>
                                      <p:cBhvr>
                                        <p:cTn id="30" dur="100" decel="100000" autoRev="1" fill="hold">
                                          <p:stCondLst>
                                            <p:cond delay="300"/>
                                          </p:stCondLst>
                                        </p:cTn>
                                        <p:tgtEl>
                                          <p:spTgt spid="11"/>
                                        </p:tgtEl>
                                      </p:cBhvr>
                                      <p:from x="100000" y="100000"/>
                                      <p:to x="80000" y="100000"/>
                                    </p:animScale>
                                    <p:anim by="(#ppt_h/3+#ppt_w*0.1)" calcmode="lin" valueType="num">
                                      <p:cBhvr additive="sum">
                                        <p:cTn id="31" dur="100" decel="100000" autoRev="1" fill="hold">
                                          <p:stCondLst>
                                            <p:cond delay="300"/>
                                          </p:stCondLst>
                                        </p:cTn>
                                        <p:tgtEl>
                                          <p:spTgt spid="11"/>
                                        </p:tgtEl>
                                        <p:attrNameLst>
                                          <p:attrName>ppt_x</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from="(-#ppt_w/2)" to="(#ppt_x)" calcmode="lin" valueType="num">
                                      <p:cBhvr>
                                        <p:cTn id="46" dur="300" fill="hold">
                                          <p:stCondLst>
                                            <p:cond delay="0"/>
                                          </p:stCondLst>
                                        </p:cTn>
                                        <p:tgtEl>
                                          <p:spTgt spid="6"/>
                                        </p:tgtEl>
                                        <p:attrNameLst>
                                          <p:attrName>ppt_x</p:attrName>
                                        </p:attrNameLst>
                                      </p:cBhvr>
                                    </p:anim>
                                    <p:anim from="0" to="-1.0" calcmode="lin" valueType="num">
                                      <p:cBhvr>
                                        <p:cTn id="47" dur="100" decel="50000" autoRev="1" fill="hold">
                                          <p:stCondLst>
                                            <p:cond delay="300"/>
                                          </p:stCondLst>
                                        </p:cTn>
                                        <p:tgtEl>
                                          <p:spTgt spid="6"/>
                                        </p:tgtEl>
                                        <p:attrNameLst>
                                          <p:attrName>xshear</p:attrName>
                                        </p:attrNameLst>
                                      </p:cBhvr>
                                    </p:anim>
                                    <p:animScale>
                                      <p:cBhvr>
                                        <p:cTn id="48" dur="100" decel="100000" autoRev="1" fill="hold">
                                          <p:stCondLst>
                                            <p:cond delay="300"/>
                                          </p:stCondLst>
                                        </p:cTn>
                                        <p:tgtEl>
                                          <p:spTgt spid="6"/>
                                        </p:tgtEl>
                                      </p:cBhvr>
                                      <p:from x="100000" y="100000"/>
                                      <p:to x="80000" y="100000"/>
                                    </p:animScale>
                                    <p:anim by="(#ppt_h/3+#ppt_w*0.1)" calcmode="lin" valueType="num">
                                      <p:cBhvr additive="sum">
                                        <p:cTn id="49" dur="100" decel="100000" autoRev="1" fill="hold">
                                          <p:stCondLst>
                                            <p:cond delay="3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9/9a/PIA16453-MarsCuriosityRover-RocknestPanorama-20121126.jpg/1920px-PIA16453-MarsCuriosityRover-RocknestPanorama-20121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597"/>
            <a:ext cx="24627069"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2735599" y="6254237"/>
            <a:ext cx="3672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Mars Curiosity Rover image, 2012</a:t>
            </a:r>
          </a:p>
        </p:txBody>
      </p:sp>
    </p:spTree>
    <p:extLst>
      <p:ext uri="{BB962C8B-B14F-4D97-AF65-F5344CB8AC3E}">
        <p14:creationId xmlns:p14="http://schemas.microsoft.com/office/powerpoint/2010/main" val="249896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22222E-6 -3.95559E-6 L -1.66545 0.01735 " pathEditMode="relative" rAng="0" ptsTypes="AA">
                                      <p:cBhvr>
                                        <p:cTn id="6" dur="10000" fill="hold"/>
                                        <p:tgtEl>
                                          <p:spTgt spid="3074"/>
                                        </p:tgtEl>
                                        <p:attrNameLst>
                                          <p:attrName>ppt_x</p:attrName>
                                          <p:attrName>ppt_y</p:attrName>
                                        </p:attrNameLst>
                                      </p:cBhvr>
                                      <p:rCtr x="-83281"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b/b0/PIA19912-MarsCuriosityRover-MountSharp-20151002.jpg/1920px-PIA19912-MarsCuriosityRover-MountSharp-20151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 y="548680"/>
            <a:ext cx="9180000" cy="37628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1907704" y="5229200"/>
            <a:ext cx="5314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Mars Curiosity Rover image of Mount Sharp, 2015</a:t>
            </a:r>
          </a:p>
        </p:txBody>
      </p:sp>
    </p:spTree>
    <p:extLst>
      <p:ext uri="{BB962C8B-B14F-4D97-AF65-F5344CB8AC3E}">
        <p14:creationId xmlns:p14="http://schemas.microsoft.com/office/powerpoint/2010/main" val="412402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7/7e/243_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2" y="15135"/>
            <a:ext cx="9180000" cy="66484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2792903" y="5598532"/>
            <a:ext cx="3506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Asteroid Ida and its moon Dactyl</a:t>
            </a:r>
          </a:p>
        </p:txBody>
      </p:sp>
    </p:spTree>
    <p:extLst>
      <p:ext uri="{BB962C8B-B14F-4D97-AF65-F5344CB8AC3E}">
        <p14:creationId xmlns:p14="http://schemas.microsoft.com/office/powerpoint/2010/main" val="52804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c/ce/Asteroids-KnownNearEarthObjects-Animation-UpTo201801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4" y="260648"/>
            <a:ext cx="9180000" cy="5167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3410673" y="5967864"/>
            <a:ext cx="2313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Near-Earth asteroids</a:t>
            </a:r>
          </a:p>
        </p:txBody>
      </p:sp>
    </p:spTree>
    <p:extLst>
      <p:ext uri="{BB962C8B-B14F-4D97-AF65-F5344CB8AC3E}">
        <p14:creationId xmlns:p14="http://schemas.microsoft.com/office/powerpoint/2010/main" val="245464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lebopp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1977"/>
            <a:ext cx="472598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D:\Astronomy\Comets\Comet Hale Bopp\Hale Bopp\Hale Bopp and Longue Rocque,touched 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272" y="1288147"/>
            <a:ext cx="3659200" cy="5128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44699" y="5733256"/>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Comet Hale-Bopp</a:t>
            </a:r>
          </a:p>
        </p:txBody>
      </p:sp>
      <p:sp>
        <p:nvSpPr>
          <p:cNvPr id="5" name="Rectangle 4"/>
          <p:cNvSpPr>
            <a:spLocks noChangeArrowheads="1"/>
          </p:cNvSpPr>
          <p:nvPr/>
        </p:nvSpPr>
        <p:spPr bwMode="auto">
          <a:xfrm>
            <a:off x="865050" y="6231516"/>
            <a:ext cx="2777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David Le Conte, Guernsey, 1997</a:t>
            </a:r>
          </a:p>
        </p:txBody>
      </p:sp>
    </p:spTree>
    <p:extLst>
      <p:ext uri="{BB962C8B-B14F-4D97-AF65-F5344CB8AC3E}">
        <p14:creationId xmlns:p14="http://schemas.microsoft.com/office/powerpoint/2010/main" val="5629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Astronomy Section\PowerPoint files\WI presentation\perseids_tudo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3173413" y="5924550"/>
            <a:ext cx="279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600">
                <a:solidFill>
                  <a:srgbClr val="FFFF00"/>
                </a:solidFill>
              </a:rPr>
              <a:t>Perseid meteor shower, </a:t>
            </a:r>
            <a:r>
              <a:rPr lang="en-GB" sz="1400">
                <a:solidFill>
                  <a:srgbClr val="FFFF00"/>
                </a:solidFill>
              </a:rPr>
              <a:t>2008</a:t>
            </a:r>
            <a:endParaRPr lang="en-US" sz="1400">
              <a:solidFill>
                <a:srgbClr val="FFFF00"/>
              </a:solidFill>
            </a:endParaRPr>
          </a:p>
        </p:txBody>
      </p:sp>
      <p:sp>
        <p:nvSpPr>
          <p:cNvPr id="20484" name="Rectangle 3"/>
          <p:cNvSpPr>
            <a:spLocks noChangeArrowheads="1"/>
          </p:cNvSpPr>
          <p:nvPr/>
        </p:nvSpPr>
        <p:spPr bwMode="auto">
          <a:xfrm>
            <a:off x="7537450" y="6172200"/>
            <a:ext cx="1114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200">
                <a:solidFill>
                  <a:srgbClr val="FFFF00"/>
                </a:solidFill>
              </a:rPr>
              <a:t>Alex Tudorica</a:t>
            </a:r>
          </a:p>
        </p:txBody>
      </p:sp>
    </p:spTree>
    <p:extLst>
      <p:ext uri="{BB962C8B-B14F-4D97-AF65-F5344CB8AC3E}">
        <p14:creationId xmlns:p14="http://schemas.microsoft.com/office/powerpoint/2010/main" val="4022108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Documents and Settings\Home computer\My Documents\Astronomy\Meteors\Willamette_Meteorite,_AMNH,_New_York_Times,_1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3111500" y="0"/>
            <a:ext cx="289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2060"/>
                </a:solidFill>
              </a:rPr>
              <a:t>Willamette meteorite, USA</a:t>
            </a:r>
            <a:endParaRPr lang="en-US">
              <a:solidFill>
                <a:srgbClr val="002060"/>
              </a:solidFill>
            </a:endParaRPr>
          </a:p>
        </p:txBody>
      </p:sp>
    </p:spTree>
    <p:extLst>
      <p:ext uri="{BB962C8B-B14F-4D97-AF65-F5344CB8AC3E}">
        <p14:creationId xmlns:p14="http://schemas.microsoft.com/office/powerpoint/2010/main" val="859342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File:Jupi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90805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850438" y="260648"/>
            <a:ext cx="74431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Jupiter</a:t>
            </a:r>
          </a:p>
          <a:p>
            <a:pPr algn="ctr" eaLnBrk="1" hangingPunct="1">
              <a:spcBef>
                <a:spcPct val="0"/>
              </a:spcBef>
              <a:buNone/>
            </a:pPr>
            <a:r>
              <a:rPr lang="en-GB" altLang="en-US" sz="1800" dirty="0">
                <a:solidFill>
                  <a:srgbClr val="FFFF00"/>
                </a:solidFill>
              </a:rPr>
              <a:t>780 million km (500 million miles) from the Sun (5 AU, 43 light-minutes)</a:t>
            </a:r>
          </a:p>
        </p:txBody>
      </p:sp>
    </p:spTree>
    <p:extLst>
      <p:ext uri="{BB962C8B-B14F-4D97-AF65-F5344CB8AC3E}">
        <p14:creationId xmlns:p14="http://schemas.microsoft.com/office/powerpoint/2010/main" val="3002367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41338" y="284163"/>
            <a:ext cx="1481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000">
                <a:solidFill>
                  <a:srgbClr val="FFFF00"/>
                </a:solidFill>
              </a:rPr>
              <a:t>Earth at</a:t>
            </a:r>
          </a:p>
          <a:p>
            <a:pPr algn="ctr"/>
            <a:r>
              <a:rPr lang="en-GB" sz="2000">
                <a:solidFill>
                  <a:srgbClr val="FFFF00"/>
                </a:solidFill>
              </a:rPr>
              <a:t>same scale</a:t>
            </a:r>
            <a:endParaRPr lang="en-GB">
              <a:solidFill>
                <a:srgbClr val="FFFF00"/>
              </a:solidFill>
            </a:endParaRPr>
          </a:p>
        </p:txBody>
      </p:sp>
      <p:pic>
        <p:nvPicPr>
          <p:cNvPr id="79875" name="Picture 6" descr="File:Jupi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90805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3452813"/>
            <a:ext cx="444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4"/>
          <p:cNvSpPr>
            <a:spLocks noChangeArrowheads="1"/>
          </p:cNvSpPr>
          <p:nvPr/>
        </p:nvSpPr>
        <p:spPr bwMode="auto">
          <a:xfrm>
            <a:off x="3883025" y="330200"/>
            <a:ext cx="136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800">
                <a:solidFill>
                  <a:srgbClr val="FFFF00"/>
                </a:solidFill>
              </a:rPr>
              <a:t>Jupiter </a:t>
            </a:r>
            <a:endParaRPr lang="en-GB">
              <a:solidFill>
                <a:srgbClr val="FFFF00"/>
              </a:solidFill>
            </a:endParaRPr>
          </a:p>
        </p:txBody>
      </p:sp>
      <p:cxnSp>
        <p:nvCxnSpPr>
          <p:cNvPr id="7" name="Straight Arrow Connector 6"/>
          <p:cNvCxnSpPr>
            <a:stCxn id="10242" idx="2"/>
          </p:cNvCxnSpPr>
          <p:nvPr/>
        </p:nvCxnSpPr>
        <p:spPr>
          <a:xfrm rot="5400000">
            <a:off x="222251" y="2046287"/>
            <a:ext cx="2112962" cy="47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3429000"/>
            <a:ext cx="5127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525" y="3429000"/>
            <a:ext cx="5127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875" y="3429000"/>
            <a:ext cx="5127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3763" y="3429000"/>
            <a:ext cx="5143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3" y="3419475"/>
            <a:ext cx="5127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421063"/>
            <a:ext cx="5143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925" y="3424238"/>
            <a:ext cx="512763"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7175" y="3416300"/>
            <a:ext cx="5143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2313" y="3417888"/>
            <a:ext cx="5127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625" y="3409950"/>
            <a:ext cx="5143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5288" y="3413125"/>
            <a:ext cx="5143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376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par>
                          <p:cTn id="8" fill="hold" nodeType="afterGroup">
                            <p:stCondLst>
                              <p:cond delay="1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1" nodeType="clickEffect">
                                  <p:stCondLst>
                                    <p:cond delay="0"/>
                                  </p:stCondLst>
                                  <p:childTnLst>
                                    <p:animEffect transition="out" filter="fade">
                                      <p:cBhvr>
                                        <p:cTn id="18" dur="1000"/>
                                        <p:tgtEl>
                                          <p:spTgt spid="10242"/>
                                        </p:tgtEl>
                                      </p:cBhvr>
                                    </p:animEffect>
                                    <p:set>
                                      <p:cBhvr>
                                        <p:cTn id="19" dur="1" fill="hold">
                                          <p:stCondLst>
                                            <p:cond delay="999"/>
                                          </p:stCondLst>
                                        </p:cTn>
                                        <p:tgtEl>
                                          <p:spTgt spid="10242"/>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0" presetClass="exit" presetSubtype="0" fill="hold" nodeType="withEffect">
                                  <p:stCondLst>
                                    <p:cond delay="0"/>
                                  </p:stCondLst>
                                  <p:childTnLst>
                                    <p:animEffect transition="out" filter="fade">
                                      <p:cBhvr>
                                        <p:cTn id="23" dur="1000"/>
                                        <p:tgtEl>
                                          <p:spTgt spid="7"/>
                                        </p:tgtEl>
                                      </p:cBhvr>
                                    </p:animEffect>
                                    <p:set>
                                      <p:cBhvr>
                                        <p:cTn id="24" dur="1" fill="hold">
                                          <p:stCondLst>
                                            <p:cond delay="9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nodeType="afterEffect">
                                  <p:stCondLst>
                                    <p:cond delay="2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1200"/>
                            </p:stCondLst>
                            <p:childTnLst>
                              <p:par>
                                <p:cTn id="32" presetID="1" presetClass="entr" presetSubtype="0" fill="hold" nodeType="afterEffect">
                                  <p:stCondLst>
                                    <p:cond delay="2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nodeType="afterGroup">
                            <p:stCondLst>
                              <p:cond delay="1400"/>
                            </p:stCondLst>
                            <p:childTnLst>
                              <p:par>
                                <p:cTn id="35" presetID="1" presetClass="entr" presetSubtype="0" fill="hold" nodeType="afterEffect">
                                  <p:stCondLst>
                                    <p:cond delay="2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nodeType="afterGroup">
                            <p:stCondLst>
                              <p:cond delay="1600"/>
                            </p:stCondLst>
                            <p:childTnLst>
                              <p:par>
                                <p:cTn id="38" presetID="1" presetClass="entr" presetSubtype="0" fill="hold" nodeType="afterEffect">
                                  <p:stCondLst>
                                    <p:cond delay="2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nodeType="afterGroup">
                            <p:stCondLst>
                              <p:cond delay="1800"/>
                            </p:stCondLst>
                            <p:childTnLst>
                              <p:par>
                                <p:cTn id="41" presetID="1" presetClass="entr" presetSubtype="0" fill="hold" nodeType="afterEffect">
                                  <p:stCondLst>
                                    <p:cond delay="2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nodeType="afterGroup">
                            <p:stCondLst>
                              <p:cond delay="2000"/>
                            </p:stCondLst>
                            <p:childTnLst>
                              <p:par>
                                <p:cTn id="44" presetID="1" presetClass="entr" presetSubtype="0" fill="hold" nodeType="afterEffect">
                                  <p:stCondLst>
                                    <p:cond delay="20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nodeType="afterGroup">
                            <p:stCondLst>
                              <p:cond delay="2200"/>
                            </p:stCondLst>
                            <p:childTnLst>
                              <p:par>
                                <p:cTn id="47" presetID="1" presetClass="entr" presetSubtype="0" fill="hold" nodeType="afterEffect">
                                  <p:stCondLst>
                                    <p:cond delay="2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nodeType="afterGroup">
                            <p:stCondLst>
                              <p:cond delay="2400"/>
                            </p:stCondLst>
                            <p:childTnLst>
                              <p:par>
                                <p:cTn id="50" presetID="1" presetClass="entr" presetSubtype="0" fill="hold" nodeType="afterEffect">
                                  <p:stCondLst>
                                    <p:cond delay="20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nodeType="afterGroup">
                            <p:stCondLst>
                              <p:cond delay="2600"/>
                            </p:stCondLst>
                            <p:childTnLst>
                              <p:par>
                                <p:cTn id="53" presetID="1" presetClass="entr" presetSubtype="0" fill="hold" nodeType="afterEffect">
                                  <p:stCondLst>
                                    <p:cond delay="20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nodeType="afterGroup">
                            <p:stCondLst>
                              <p:cond delay="2800"/>
                            </p:stCondLst>
                            <p:childTnLst>
                              <p:par>
                                <p:cTn id="56" presetID="1" presetClass="entr" presetSubtype="0" fill="hold" nodeType="afterEffect">
                                  <p:stCondLst>
                                    <p:cond delay="200"/>
                                  </p:stCondLst>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upiter and m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812800"/>
            <a:ext cx="72437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663825" y="242888"/>
            <a:ext cx="381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a:solidFill>
                  <a:srgbClr val="FFFF00"/>
                </a:solidFill>
              </a:rPr>
              <a:t>Jupiter and its four ‘Galilean’ moons</a:t>
            </a:r>
            <a:endParaRPr lang="en-US" altLang="en-US">
              <a:solidFill>
                <a:srgbClr val="FFFF00"/>
              </a:solidFill>
            </a:endParaRPr>
          </a:p>
        </p:txBody>
      </p:sp>
      <p:sp>
        <p:nvSpPr>
          <p:cNvPr id="29700" name="Text Box 4"/>
          <p:cNvSpPr txBox="1">
            <a:spLocks noChangeArrowheads="1"/>
          </p:cNvSpPr>
          <p:nvPr/>
        </p:nvSpPr>
        <p:spPr bwMode="auto">
          <a:xfrm>
            <a:off x="6303963" y="1470025"/>
            <a:ext cx="715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Jupiter</a:t>
            </a:r>
            <a:endParaRPr lang="en-US" altLang="en-US" sz="1400">
              <a:solidFill>
                <a:srgbClr val="FFFF00"/>
              </a:solidFill>
            </a:endParaRPr>
          </a:p>
        </p:txBody>
      </p:sp>
      <p:sp>
        <p:nvSpPr>
          <p:cNvPr id="29701" name="Text Box 5"/>
          <p:cNvSpPr txBox="1">
            <a:spLocks noChangeArrowheads="1"/>
          </p:cNvSpPr>
          <p:nvPr/>
        </p:nvSpPr>
        <p:spPr bwMode="auto">
          <a:xfrm>
            <a:off x="6343650" y="4111625"/>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Callisto</a:t>
            </a:r>
            <a:endParaRPr lang="en-US" altLang="en-US" sz="1400">
              <a:solidFill>
                <a:srgbClr val="FFFF00"/>
              </a:solidFill>
            </a:endParaRPr>
          </a:p>
        </p:txBody>
      </p:sp>
      <p:sp>
        <p:nvSpPr>
          <p:cNvPr id="29702" name="Text Box 6"/>
          <p:cNvSpPr txBox="1">
            <a:spLocks noChangeArrowheads="1"/>
          </p:cNvSpPr>
          <p:nvPr/>
        </p:nvSpPr>
        <p:spPr bwMode="auto">
          <a:xfrm>
            <a:off x="1938338" y="2451100"/>
            <a:ext cx="331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dirty="0">
                <a:solidFill>
                  <a:srgbClr val="FFFF00"/>
                </a:solidFill>
              </a:rPr>
              <a:t>Io</a:t>
            </a:r>
            <a:endParaRPr lang="en-US" altLang="en-US" sz="1400" dirty="0">
              <a:solidFill>
                <a:srgbClr val="FFFF00"/>
              </a:solidFill>
            </a:endParaRPr>
          </a:p>
        </p:txBody>
      </p:sp>
      <p:sp>
        <p:nvSpPr>
          <p:cNvPr id="29703" name="Text Box 7"/>
          <p:cNvSpPr txBox="1">
            <a:spLocks noChangeArrowheads="1"/>
          </p:cNvSpPr>
          <p:nvPr/>
        </p:nvSpPr>
        <p:spPr bwMode="auto">
          <a:xfrm>
            <a:off x="3143250" y="3552825"/>
            <a:ext cx="755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a:solidFill>
                  <a:srgbClr val="FFFF00"/>
                </a:solidFill>
              </a:rPr>
              <a:t>Europa</a:t>
            </a:r>
            <a:endParaRPr lang="en-US" altLang="en-US" sz="1400">
              <a:solidFill>
                <a:srgbClr val="FFFF00"/>
              </a:solidFill>
            </a:endParaRPr>
          </a:p>
        </p:txBody>
      </p:sp>
      <p:sp>
        <p:nvSpPr>
          <p:cNvPr id="29704" name="Text Box 8"/>
          <p:cNvSpPr txBox="1">
            <a:spLocks noChangeArrowheads="1"/>
          </p:cNvSpPr>
          <p:nvPr/>
        </p:nvSpPr>
        <p:spPr bwMode="auto">
          <a:xfrm>
            <a:off x="1984375" y="4802188"/>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sz="1400" dirty="0">
                <a:solidFill>
                  <a:srgbClr val="FFFF00"/>
                </a:solidFill>
              </a:rPr>
              <a:t>Ganymede</a:t>
            </a:r>
            <a:endParaRPr lang="en-US" altLang="en-US" sz="1400" dirty="0">
              <a:solidFill>
                <a:srgbClr val="FFFF00"/>
              </a:solidFill>
            </a:endParaRPr>
          </a:p>
        </p:txBody>
      </p:sp>
    </p:spTree>
    <p:extLst>
      <p:ext uri="{BB962C8B-B14F-4D97-AF65-F5344CB8AC3E}">
        <p14:creationId xmlns:p14="http://schemas.microsoft.com/office/powerpoint/2010/main" val="3423668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1000" fill="hold"/>
                                        <p:tgtEl>
                                          <p:spTgt spid="29700"/>
                                        </p:tgtEl>
                                        <p:attrNameLst>
                                          <p:attrName>ppt_x</p:attrName>
                                        </p:attrNameLst>
                                      </p:cBhvr>
                                      <p:tavLst>
                                        <p:tav tm="0">
                                          <p:val>
                                            <p:strVal val="1+#ppt_w/2"/>
                                          </p:val>
                                        </p:tav>
                                        <p:tav tm="100000">
                                          <p:val>
                                            <p:strVal val="#ppt_x"/>
                                          </p:val>
                                        </p:tav>
                                      </p:tavLst>
                                    </p:anim>
                                    <p:anim calcmode="lin" valueType="num">
                                      <p:cBhvr additive="base">
                                        <p:cTn id="8" dur="1000" fill="hold"/>
                                        <p:tgtEl>
                                          <p:spTgt spid="2970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9" fill="hold" grpId="0" nodeType="afterEffect">
                                  <p:stCondLst>
                                    <p:cond delay="0"/>
                                  </p:stCondLst>
                                  <p:childTnLst>
                                    <p:set>
                                      <p:cBhvr>
                                        <p:cTn id="11" dur="1" fill="hold">
                                          <p:stCondLst>
                                            <p:cond delay="0"/>
                                          </p:stCondLst>
                                        </p:cTn>
                                        <p:tgtEl>
                                          <p:spTgt spid="29702"/>
                                        </p:tgtEl>
                                        <p:attrNameLst>
                                          <p:attrName>style.visibility</p:attrName>
                                        </p:attrNameLst>
                                      </p:cBhvr>
                                      <p:to>
                                        <p:strVal val="visible"/>
                                      </p:to>
                                    </p:set>
                                    <p:anim calcmode="lin" valueType="num">
                                      <p:cBhvr additive="base">
                                        <p:cTn id="12" dur="1000" fill="hold"/>
                                        <p:tgtEl>
                                          <p:spTgt spid="29702"/>
                                        </p:tgtEl>
                                        <p:attrNameLst>
                                          <p:attrName>ppt_x</p:attrName>
                                        </p:attrNameLst>
                                      </p:cBhvr>
                                      <p:tavLst>
                                        <p:tav tm="0">
                                          <p:val>
                                            <p:strVal val="0-#ppt_w/2"/>
                                          </p:val>
                                        </p:tav>
                                        <p:tav tm="100000">
                                          <p:val>
                                            <p:strVal val="#ppt_x"/>
                                          </p:val>
                                        </p:tav>
                                      </p:tavLst>
                                    </p:anim>
                                    <p:anim calcmode="lin" valueType="num">
                                      <p:cBhvr additive="base">
                                        <p:cTn id="13" dur="1000" fill="hold"/>
                                        <p:tgtEl>
                                          <p:spTgt spid="2970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2" presetClass="entr" presetSubtype="12" fill="hold" grpId="0" nodeType="afterEffect">
                                  <p:stCondLst>
                                    <p:cond delay="0"/>
                                  </p:stCondLst>
                                  <p:childTnLst>
                                    <p:set>
                                      <p:cBhvr>
                                        <p:cTn id="16" dur="1" fill="hold">
                                          <p:stCondLst>
                                            <p:cond delay="0"/>
                                          </p:stCondLst>
                                        </p:cTn>
                                        <p:tgtEl>
                                          <p:spTgt spid="29704"/>
                                        </p:tgtEl>
                                        <p:attrNameLst>
                                          <p:attrName>style.visibility</p:attrName>
                                        </p:attrNameLst>
                                      </p:cBhvr>
                                      <p:to>
                                        <p:strVal val="visible"/>
                                      </p:to>
                                    </p:set>
                                    <p:anim calcmode="lin" valueType="num">
                                      <p:cBhvr additive="base">
                                        <p:cTn id="17" dur="1000" fill="hold"/>
                                        <p:tgtEl>
                                          <p:spTgt spid="29704"/>
                                        </p:tgtEl>
                                        <p:attrNameLst>
                                          <p:attrName>ppt_x</p:attrName>
                                        </p:attrNameLst>
                                      </p:cBhvr>
                                      <p:tavLst>
                                        <p:tav tm="0">
                                          <p:val>
                                            <p:strVal val="0-#ppt_w/2"/>
                                          </p:val>
                                        </p:tav>
                                        <p:tav tm="100000">
                                          <p:val>
                                            <p:strVal val="#ppt_x"/>
                                          </p:val>
                                        </p:tav>
                                      </p:tavLst>
                                    </p:anim>
                                    <p:anim calcmode="lin" valueType="num">
                                      <p:cBhvr additive="base">
                                        <p:cTn id="18" dur="1000" fill="hold"/>
                                        <p:tgtEl>
                                          <p:spTgt spid="2970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6" fill="hold" grpId="0" nodeType="afterEffect">
                                  <p:stCondLst>
                                    <p:cond delay="0"/>
                                  </p:stCondLst>
                                  <p:childTnLst>
                                    <p:set>
                                      <p:cBhvr>
                                        <p:cTn id="21" dur="1" fill="hold">
                                          <p:stCondLst>
                                            <p:cond delay="0"/>
                                          </p:stCondLst>
                                        </p:cTn>
                                        <p:tgtEl>
                                          <p:spTgt spid="29701"/>
                                        </p:tgtEl>
                                        <p:attrNameLst>
                                          <p:attrName>style.visibility</p:attrName>
                                        </p:attrNameLst>
                                      </p:cBhvr>
                                      <p:to>
                                        <p:strVal val="visible"/>
                                      </p:to>
                                    </p:set>
                                    <p:anim calcmode="lin" valueType="num">
                                      <p:cBhvr additive="base">
                                        <p:cTn id="22" dur="1000" fill="hold"/>
                                        <p:tgtEl>
                                          <p:spTgt spid="29701"/>
                                        </p:tgtEl>
                                        <p:attrNameLst>
                                          <p:attrName>ppt_x</p:attrName>
                                        </p:attrNameLst>
                                      </p:cBhvr>
                                      <p:tavLst>
                                        <p:tav tm="0">
                                          <p:val>
                                            <p:strVal val="1+#ppt_w/2"/>
                                          </p:val>
                                        </p:tav>
                                        <p:tav tm="100000">
                                          <p:val>
                                            <p:strVal val="#ppt_x"/>
                                          </p:val>
                                        </p:tav>
                                      </p:tavLst>
                                    </p:anim>
                                    <p:anim calcmode="lin" valueType="num">
                                      <p:cBhvr additive="base">
                                        <p:cTn id="23" dur="1000" fill="hold"/>
                                        <p:tgtEl>
                                          <p:spTgt spid="29701"/>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29703"/>
                                        </p:tgtEl>
                                        <p:attrNameLst>
                                          <p:attrName>style.visibility</p:attrName>
                                        </p:attrNameLst>
                                      </p:cBhvr>
                                      <p:to>
                                        <p:strVal val="visible"/>
                                      </p:to>
                                    </p:set>
                                    <p:anim calcmode="lin" valueType="num">
                                      <p:cBhvr additive="base">
                                        <p:cTn id="27" dur="1000" fill="hold"/>
                                        <p:tgtEl>
                                          <p:spTgt spid="29703"/>
                                        </p:tgtEl>
                                        <p:attrNameLst>
                                          <p:attrName>ppt_x</p:attrName>
                                        </p:attrNameLst>
                                      </p:cBhvr>
                                      <p:tavLst>
                                        <p:tav tm="0">
                                          <p:val>
                                            <p:strVal val="0-#ppt_w/2"/>
                                          </p:val>
                                        </p:tav>
                                        <p:tav tm="100000">
                                          <p:val>
                                            <p:strVal val="#ppt_x"/>
                                          </p:val>
                                        </p:tav>
                                      </p:tavLst>
                                    </p:anim>
                                    <p:anim calcmode="lin" valueType="num">
                                      <p:cBhvr additive="base">
                                        <p:cTn id="28" dur="1000" fill="hold"/>
                                        <p:tgtEl>
                                          <p:spTgt spid="297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p:bldP spid="297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File:Top of Atmosphe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6763"/>
            <a:ext cx="9177338"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ChangeArrowheads="1"/>
          </p:cNvSpPr>
          <p:nvPr/>
        </p:nvSpPr>
        <p:spPr bwMode="auto">
          <a:xfrm>
            <a:off x="3756027" y="476250"/>
            <a:ext cx="1608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Outer space</a:t>
            </a:r>
          </a:p>
          <a:p>
            <a:pPr algn="ctr" eaLnBrk="1" hangingPunct="1">
              <a:spcBef>
                <a:spcPct val="0"/>
              </a:spcBef>
              <a:buFontTx/>
              <a:buNone/>
            </a:pPr>
            <a:r>
              <a:rPr lang="en-GB" altLang="en-US" sz="1800" dirty="0">
                <a:solidFill>
                  <a:srgbClr val="FFFF00"/>
                </a:solidFill>
              </a:rPr>
              <a:t>About 100 km</a:t>
            </a:r>
          </a:p>
        </p:txBody>
      </p:sp>
    </p:spTree>
    <p:extLst>
      <p:ext uri="{BB962C8B-B14F-4D97-AF65-F5344CB8AC3E}">
        <p14:creationId xmlns:p14="http://schemas.microsoft.com/office/powerpoint/2010/main" val="970472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108450" y="48895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solidFill>
                  <a:srgbClr val="FFFF00"/>
                </a:solidFill>
              </a:rPr>
              <a:t>Europa</a:t>
            </a:r>
            <a:endParaRPr lang="en-US" altLang="en-US"/>
          </a:p>
        </p:txBody>
      </p:sp>
      <p:pic>
        <p:nvPicPr>
          <p:cNvPr id="6147" name="Picture 11" descr="File:Europa-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6525"/>
            <a:ext cx="6451562" cy="64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7"/>
          <p:cNvSpPr>
            <a:spLocks noChangeArrowheads="1"/>
          </p:cNvSpPr>
          <p:nvPr/>
        </p:nvSpPr>
        <p:spPr bwMode="auto">
          <a:xfrm>
            <a:off x="368500" y="391672"/>
            <a:ext cx="17748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dirty="0">
                <a:solidFill>
                  <a:srgbClr val="FFFF00"/>
                </a:solidFill>
              </a:rPr>
              <a:t>Europa</a:t>
            </a:r>
          </a:p>
          <a:p>
            <a:pPr algn="ctr" eaLnBrk="1" hangingPunct="1"/>
            <a:r>
              <a:rPr lang="en-GB" altLang="en-US" dirty="0">
                <a:solidFill>
                  <a:srgbClr val="FFFF00"/>
                </a:solidFill>
              </a:rPr>
              <a:t>Moon of Jupiter</a:t>
            </a:r>
            <a:endParaRPr lang="en-US" altLang="en-US" dirty="0">
              <a:solidFill>
                <a:srgbClr val="FFFF00"/>
              </a:solidFill>
            </a:endParaRPr>
          </a:p>
        </p:txBody>
      </p:sp>
      <p:sp>
        <p:nvSpPr>
          <p:cNvPr id="7" name="Rectangle 7"/>
          <p:cNvSpPr>
            <a:spLocks noChangeArrowheads="1"/>
          </p:cNvSpPr>
          <p:nvPr/>
        </p:nvSpPr>
        <p:spPr bwMode="auto">
          <a:xfrm>
            <a:off x="129922" y="1038003"/>
            <a:ext cx="21480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dirty="0">
                <a:solidFill>
                  <a:srgbClr val="FFFF00"/>
                </a:solidFill>
              </a:rPr>
              <a:t>NASA Galileo spacecraft</a:t>
            </a:r>
            <a:endParaRPr lang="en-GB" altLang="en-US" sz="1400" dirty="0">
              <a:solidFill>
                <a:srgbClr val="FFFF00"/>
              </a:solidFill>
            </a:endParaRPr>
          </a:p>
        </p:txBody>
      </p:sp>
    </p:spTree>
    <p:extLst>
      <p:ext uri="{BB962C8B-B14F-4D97-AF65-F5344CB8AC3E}">
        <p14:creationId xmlns:p14="http://schemas.microsoft.com/office/powerpoint/2010/main" val="20389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stronomy\Solar System\Saturn\Saturn by Hubble Space Telescope (PIA031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6979"/>
            <a:ext cx="9180000" cy="459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690138" y="260648"/>
            <a:ext cx="77637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Saturn</a:t>
            </a:r>
          </a:p>
          <a:p>
            <a:pPr algn="ctr" eaLnBrk="1" hangingPunct="1">
              <a:spcBef>
                <a:spcPct val="0"/>
              </a:spcBef>
              <a:buNone/>
            </a:pPr>
            <a:r>
              <a:rPr lang="en-GB" altLang="en-US" sz="1800" dirty="0">
                <a:solidFill>
                  <a:srgbClr val="FFFF00"/>
                </a:solidFill>
              </a:rPr>
              <a:t>1400 million km (900 million miles) from the Sun (9.5 AU, 80 light-minutes)</a:t>
            </a:r>
          </a:p>
        </p:txBody>
      </p:sp>
      <p:sp>
        <p:nvSpPr>
          <p:cNvPr id="7" name="Rectangle 6"/>
          <p:cNvSpPr>
            <a:spLocks noChangeArrowheads="1"/>
          </p:cNvSpPr>
          <p:nvPr/>
        </p:nvSpPr>
        <p:spPr bwMode="auto">
          <a:xfrm>
            <a:off x="611560" y="6303803"/>
            <a:ext cx="2336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Hubble Space Telescope image</a:t>
            </a:r>
          </a:p>
        </p:txBody>
      </p:sp>
    </p:spTree>
    <p:extLst>
      <p:ext uri="{BB962C8B-B14F-4D97-AF65-F5344CB8AC3E}">
        <p14:creationId xmlns:p14="http://schemas.microsoft.com/office/powerpoint/2010/main" val="2919919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er\Downloads\PIA08329_full_res (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0" y="836712"/>
            <a:ext cx="9180000" cy="45269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cer\Downloads\PIA08329_full_res (1).tif"/>
          <p:cNvPicPr>
            <a:picLocks noChangeAspect="1" noChangeArrowheads="1"/>
          </p:cNvPicPr>
          <p:nvPr/>
        </p:nvPicPr>
        <p:blipFill rotWithShape="1">
          <a:blip r:embed="rId4">
            <a:extLst>
              <a:ext uri="{28A0092B-C50C-407E-A947-70E740481C1C}">
                <a14:useLocalDpi xmlns:a14="http://schemas.microsoft.com/office/drawing/2010/main" val="0"/>
              </a:ext>
            </a:extLst>
          </a:blip>
          <a:srcRect l="13217" t="23399" r="50425" b="21415"/>
          <a:stretch/>
        </p:blipFill>
        <p:spPr bwMode="auto">
          <a:xfrm>
            <a:off x="-18000" y="1"/>
            <a:ext cx="916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94947" y="692696"/>
            <a:ext cx="936104" cy="369332"/>
          </a:xfrm>
          <a:prstGeom prst="rect">
            <a:avLst/>
          </a:prstGeom>
          <a:noFill/>
        </p:spPr>
        <p:txBody>
          <a:bodyPr wrap="square" rtlCol="0">
            <a:spAutoFit/>
          </a:bodyPr>
          <a:lstStyle/>
          <a:p>
            <a:pPr algn="ctr"/>
            <a:r>
              <a:rPr lang="en-GB" dirty="0">
                <a:solidFill>
                  <a:srgbClr val="FFFF00"/>
                </a:solidFill>
              </a:rPr>
              <a:t>Earth</a:t>
            </a:r>
          </a:p>
        </p:txBody>
      </p:sp>
      <p:cxnSp>
        <p:nvCxnSpPr>
          <p:cNvPr id="6" name="Straight Arrow Connector 5"/>
          <p:cNvCxnSpPr/>
          <p:nvPr/>
        </p:nvCxnSpPr>
        <p:spPr>
          <a:xfrm>
            <a:off x="4562999" y="1062028"/>
            <a:ext cx="0" cy="128685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a:spLocks noChangeArrowheads="1"/>
          </p:cNvSpPr>
          <p:nvPr/>
        </p:nvSpPr>
        <p:spPr bwMode="auto">
          <a:xfrm>
            <a:off x="395536" y="6303803"/>
            <a:ext cx="1898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Cassini spacecraft image</a:t>
            </a:r>
          </a:p>
        </p:txBody>
      </p:sp>
    </p:spTree>
    <p:extLst>
      <p:ext uri="{BB962C8B-B14F-4D97-AF65-F5344CB8AC3E}">
        <p14:creationId xmlns:p14="http://schemas.microsoft.com/office/powerpoint/2010/main" val="238724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Home computer\My Documents\Astronomy\Solar System\Saturn\Saturn by Cassini PIA06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6275"/>
            <a:ext cx="9180513"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076325" y="6026150"/>
            <a:ext cx="86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a:solidFill>
                  <a:srgbClr val="FFFF00"/>
                </a:solidFill>
              </a:rPr>
              <a:t>Saturn</a:t>
            </a:r>
            <a:endParaRPr lang="en-US" altLang="en-US">
              <a:solidFill>
                <a:srgbClr val="FFFF00"/>
              </a:solidFill>
            </a:endParaRPr>
          </a:p>
        </p:txBody>
      </p:sp>
    </p:spTree>
    <p:extLst>
      <p:ext uri="{BB962C8B-B14F-4D97-AF65-F5344CB8AC3E}">
        <p14:creationId xmlns:p14="http://schemas.microsoft.com/office/powerpoint/2010/main" val="3353921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d/d8/Titan2005.jpg/1024px-Titan2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521" y="0"/>
            <a:ext cx="6839999" cy="6840000"/>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5"/>
          <p:cNvSpPr txBox="1">
            <a:spLocks noChangeArrowheads="1"/>
          </p:cNvSpPr>
          <p:nvPr/>
        </p:nvSpPr>
        <p:spPr bwMode="auto">
          <a:xfrm>
            <a:off x="465396" y="273048"/>
            <a:ext cx="1746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dirty="0">
                <a:solidFill>
                  <a:srgbClr val="FFFF00"/>
                </a:solidFill>
              </a:rPr>
              <a:t>Titan</a:t>
            </a:r>
          </a:p>
          <a:p>
            <a:pPr algn="ctr"/>
            <a:r>
              <a:rPr lang="en-GB" altLang="en-US" dirty="0">
                <a:solidFill>
                  <a:srgbClr val="FFFF00"/>
                </a:solidFill>
              </a:rPr>
              <a:t>Moon of Saturn</a:t>
            </a:r>
            <a:endParaRPr lang="en-US" altLang="en-US" dirty="0">
              <a:solidFill>
                <a:srgbClr val="FFFF00"/>
              </a:solidFill>
            </a:endParaRPr>
          </a:p>
        </p:txBody>
      </p:sp>
      <p:sp>
        <p:nvSpPr>
          <p:cNvPr id="5" name="Rectangle 7"/>
          <p:cNvSpPr>
            <a:spLocks noChangeArrowheads="1"/>
          </p:cNvSpPr>
          <p:nvPr/>
        </p:nvSpPr>
        <p:spPr bwMode="auto">
          <a:xfrm>
            <a:off x="361279" y="914398"/>
            <a:ext cx="2019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dirty="0">
                <a:solidFill>
                  <a:srgbClr val="FFFF00"/>
                </a:solidFill>
              </a:rPr>
              <a:t>NASA Cassini Mission</a:t>
            </a:r>
            <a:endParaRPr lang="en-GB" altLang="en-US" sz="1400" dirty="0">
              <a:solidFill>
                <a:srgbClr val="FFFF00"/>
              </a:solidFill>
            </a:endParaRPr>
          </a:p>
        </p:txBody>
      </p:sp>
    </p:spTree>
    <p:extLst>
      <p:ext uri="{BB962C8B-B14F-4D97-AF65-F5344CB8AC3E}">
        <p14:creationId xmlns:p14="http://schemas.microsoft.com/office/powerpoint/2010/main" val="2132678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ran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67672"/>
            <a:ext cx="6372327" cy="6372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301184" y="6303803"/>
            <a:ext cx="2086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Voyager 2 spacecraft image</a:t>
            </a:r>
          </a:p>
        </p:txBody>
      </p:sp>
      <p:sp>
        <p:nvSpPr>
          <p:cNvPr id="4" name="Rectangle 4"/>
          <p:cNvSpPr>
            <a:spLocks noChangeArrowheads="1"/>
          </p:cNvSpPr>
          <p:nvPr/>
        </p:nvSpPr>
        <p:spPr bwMode="auto">
          <a:xfrm>
            <a:off x="1062179" y="332656"/>
            <a:ext cx="69558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Uranus</a:t>
            </a:r>
          </a:p>
          <a:p>
            <a:pPr algn="ctr" eaLnBrk="1" hangingPunct="1">
              <a:spcBef>
                <a:spcPct val="0"/>
              </a:spcBef>
              <a:buFontTx/>
              <a:buNone/>
            </a:pPr>
            <a:r>
              <a:rPr lang="en-GB" altLang="en-US" sz="1800" dirty="0">
                <a:solidFill>
                  <a:srgbClr val="FFFF00"/>
                </a:solidFill>
              </a:rPr>
              <a:t>3 billion km (1.8 billion miles) from the Sun (19 AU, 2.7 light-hours)</a:t>
            </a:r>
          </a:p>
        </p:txBody>
      </p:sp>
    </p:spTree>
    <p:extLst>
      <p:ext uri="{BB962C8B-B14F-4D97-AF65-F5344CB8AC3E}">
        <p14:creationId xmlns:p14="http://schemas.microsoft.com/office/powerpoint/2010/main" val="1453484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177574" y="404813"/>
            <a:ext cx="6763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Neptune </a:t>
            </a:r>
          </a:p>
          <a:p>
            <a:pPr algn="ctr" eaLnBrk="1" hangingPunct="1">
              <a:spcBef>
                <a:spcPct val="0"/>
              </a:spcBef>
              <a:buFontTx/>
              <a:buNone/>
            </a:pPr>
            <a:r>
              <a:rPr lang="en-GB" altLang="en-US" sz="1800" dirty="0">
                <a:solidFill>
                  <a:srgbClr val="FFFF00"/>
                </a:solidFill>
              </a:rPr>
              <a:t>4.5 billion km (3 billion miles) from the Sun (30 AU, 4 light-hours)</a:t>
            </a:r>
          </a:p>
        </p:txBody>
      </p:sp>
      <p:pic>
        <p:nvPicPr>
          <p:cNvPr id="14339" name="Picture 6" descr="File:Nept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1143000"/>
            <a:ext cx="5800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301185" y="6303803"/>
            <a:ext cx="2086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Voyager 1 spacecraft image</a:t>
            </a:r>
          </a:p>
        </p:txBody>
      </p:sp>
    </p:spTree>
    <p:extLst>
      <p:ext uri="{BB962C8B-B14F-4D97-AF65-F5344CB8AC3E}">
        <p14:creationId xmlns:p14="http://schemas.microsoft.com/office/powerpoint/2010/main" val="4113893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Astronomy\Solar System\Pluto\2015-8-12-15-PlutoEnhanced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4231" r="14020"/>
          <a:stretch/>
        </p:blipFill>
        <p:spPr bwMode="auto">
          <a:xfrm>
            <a:off x="0" y="333375"/>
            <a:ext cx="9144000" cy="7168725"/>
          </a:xfrm>
          <a:prstGeom prst="rect">
            <a:avLst/>
          </a:prstGeom>
          <a:noFill/>
          <a:extLst>
            <a:ext uri="{909E8E84-426E-40DD-AFC4-6F175D3DCCD1}">
              <a14:hiddenFill xmlns:a14="http://schemas.microsoft.com/office/drawing/2010/main">
                <a:solidFill>
                  <a:srgbClr val="FFFFFF"/>
                </a:solidFill>
              </a14:hiddenFill>
            </a:ext>
          </a:extLst>
        </p:spPr>
      </p:pic>
      <p:sp>
        <p:nvSpPr>
          <p:cNvPr id="15363" name="Rectangle 4"/>
          <p:cNvSpPr>
            <a:spLocks noChangeArrowheads="1"/>
          </p:cNvSpPr>
          <p:nvPr/>
        </p:nvSpPr>
        <p:spPr bwMode="auto">
          <a:xfrm>
            <a:off x="1080601" y="333375"/>
            <a:ext cx="69558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Pluto</a:t>
            </a:r>
          </a:p>
          <a:p>
            <a:pPr algn="ctr" eaLnBrk="1" hangingPunct="1">
              <a:spcBef>
                <a:spcPct val="0"/>
              </a:spcBef>
              <a:buFontTx/>
              <a:buNone/>
            </a:pPr>
            <a:r>
              <a:rPr lang="en-GB" altLang="en-US" sz="1800" dirty="0">
                <a:solidFill>
                  <a:srgbClr val="FFFF00"/>
                </a:solidFill>
              </a:rPr>
              <a:t>6 billion km (3.7 billion miles) from the Sun (40 AU, 5.5 light-hours)</a:t>
            </a:r>
          </a:p>
        </p:txBody>
      </p:sp>
      <p:pic>
        <p:nvPicPr>
          <p:cNvPr id="5123" name="Picture 3" descr="D:\Astronomy\Solar System\Pluto\Pluto-Mountains-Plains%209-17-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8" y="935373"/>
            <a:ext cx="9180000" cy="59011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65510" y="6392361"/>
            <a:ext cx="2358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New Horizons spacecraft image</a:t>
            </a:r>
          </a:p>
        </p:txBody>
      </p:sp>
    </p:spTree>
    <p:extLst>
      <p:ext uri="{BB962C8B-B14F-4D97-AF65-F5344CB8AC3E}">
        <p14:creationId xmlns:p14="http://schemas.microsoft.com/office/powerpoint/2010/main" val="19326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Kuiper b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36" y="593304"/>
            <a:ext cx="8352928" cy="6264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965978" y="404813"/>
            <a:ext cx="7186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Kuiper Belt</a:t>
            </a:r>
          </a:p>
          <a:p>
            <a:pPr algn="ctr" eaLnBrk="1" hangingPunct="1">
              <a:spcBef>
                <a:spcPct val="0"/>
              </a:spcBef>
              <a:buFontTx/>
              <a:buNone/>
            </a:pPr>
            <a:r>
              <a:rPr lang="en-GB" altLang="en-US" sz="1800" dirty="0">
                <a:solidFill>
                  <a:srgbClr val="FFFF00"/>
                </a:solidFill>
              </a:rPr>
              <a:t>Up to 8 billion km (5 billion miles) from the Sun (50 AU, 7 light-hours)</a:t>
            </a:r>
          </a:p>
        </p:txBody>
      </p:sp>
    </p:spTree>
    <p:extLst>
      <p:ext uri="{BB962C8B-B14F-4D97-AF65-F5344CB8AC3E}">
        <p14:creationId xmlns:p14="http://schemas.microsoft.com/office/powerpoint/2010/main" val="981926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pluto.jhuapl.edu/Galleries/Featured-Images/pics/CA06_deconvolv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 y="-819472"/>
            <a:ext cx="9180000" cy="9180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4"/>
          <p:cNvSpPr>
            <a:spLocks noChangeArrowheads="1"/>
          </p:cNvSpPr>
          <p:nvPr/>
        </p:nvSpPr>
        <p:spPr bwMode="auto">
          <a:xfrm>
            <a:off x="4641457" y="188640"/>
            <a:ext cx="3501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err="1">
                <a:solidFill>
                  <a:srgbClr val="FFFF00"/>
                </a:solidFill>
              </a:rPr>
              <a:t>Ultima</a:t>
            </a:r>
            <a:r>
              <a:rPr lang="en-GB" altLang="en-US" sz="1800" dirty="0">
                <a:solidFill>
                  <a:srgbClr val="FFFF00"/>
                </a:solidFill>
              </a:rPr>
              <a:t> Thule (Kuiper Belt object)</a:t>
            </a:r>
          </a:p>
        </p:txBody>
      </p:sp>
      <p:sp>
        <p:nvSpPr>
          <p:cNvPr id="6" name="Rectangle 5"/>
          <p:cNvSpPr>
            <a:spLocks noChangeArrowheads="1"/>
          </p:cNvSpPr>
          <p:nvPr/>
        </p:nvSpPr>
        <p:spPr bwMode="auto">
          <a:xfrm>
            <a:off x="165510" y="6392361"/>
            <a:ext cx="2358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New Horizons spacecraft image</a:t>
            </a:r>
          </a:p>
        </p:txBody>
      </p:sp>
    </p:spTree>
    <p:extLst>
      <p:ext uri="{BB962C8B-B14F-4D97-AF65-F5344CB8AC3E}">
        <p14:creationId xmlns:p14="http://schemas.microsoft.com/office/powerpoint/2010/main" val="2740192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International Space Station after undocking of STS-1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33463"/>
            <a:ext cx="9180513"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p:cNvSpPr>
            <a:spLocks noChangeArrowheads="1"/>
          </p:cNvSpPr>
          <p:nvPr/>
        </p:nvSpPr>
        <p:spPr bwMode="auto">
          <a:xfrm>
            <a:off x="2843808" y="476250"/>
            <a:ext cx="341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The International Space Station</a:t>
            </a:r>
          </a:p>
          <a:p>
            <a:pPr algn="ctr" eaLnBrk="1" hangingPunct="1">
              <a:spcBef>
                <a:spcPct val="0"/>
              </a:spcBef>
              <a:buFontTx/>
              <a:buNone/>
            </a:pPr>
            <a:r>
              <a:rPr lang="en-GB" altLang="en-US" sz="1800" dirty="0">
                <a:solidFill>
                  <a:srgbClr val="FFFF00"/>
                </a:solidFill>
              </a:rPr>
              <a:t>400 km</a:t>
            </a:r>
          </a:p>
        </p:txBody>
      </p:sp>
    </p:spTree>
    <p:extLst>
      <p:ext uri="{BB962C8B-B14F-4D97-AF65-F5344CB8AC3E}">
        <p14:creationId xmlns:p14="http://schemas.microsoft.com/office/powerpoint/2010/main" val="2796237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shot of Proxima Centauri, our nearest neighb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 y="-31296"/>
            <a:ext cx="9180000" cy="6885001"/>
          </a:xfrm>
          <a:prstGeom prst="rect">
            <a:avLst/>
          </a:prstGeom>
          <a:noFill/>
          <a:extLst>
            <a:ext uri="{909E8E84-426E-40DD-AFC4-6F175D3DCCD1}">
              <a14:hiddenFill xmlns:a14="http://schemas.microsoft.com/office/drawing/2010/main">
                <a:solidFill>
                  <a:srgbClr val="FFFFFF"/>
                </a:solidFill>
              </a14:hiddenFill>
            </a:ext>
          </a:extLst>
        </p:spPr>
      </p:pic>
      <p:sp>
        <p:nvSpPr>
          <p:cNvPr id="17414" name="Rectangle 5"/>
          <p:cNvSpPr>
            <a:spLocks noChangeArrowheads="1"/>
          </p:cNvSpPr>
          <p:nvPr/>
        </p:nvSpPr>
        <p:spPr bwMode="auto">
          <a:xfrm>
            <a:off x="2889250" y="260648"/>
            <a:ext cx="333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Nearest star: </a:t>
            </a:r>
            <a:r>
              <a:rPr lang="en-GB" altLang="en-US" sz="1800" dirty="0" err="1">
                <a:solidFill>
                  <a:srgbClr val="FFFF00"/>
                </a:solidFill>
              </a:rPr>
              <a:t>Proxima</a:t>
            </a:r>
            <a:r>
              <a:rPr lang="en-GB" altLang="en-US" sz="1800" dirty="0">
                <a:solidFill>
                  <a:srgbClr val="FFFF00"/>
                </a:solidFill>
              </a:rPr>
              <a:t> Centauri</a:t>
            </a:r>
          </a:p>
          <a:p>
            <a:pPr algn="ctr" eaLnBrk="1" hangingPunct="1">
              <a:spcBef>
                <a:spcPct val="0"/>
              </a:spcBef>
              <a:buFontTx/>
              <a:buNone/>
            </a:pPr>
            <a:r>
              <a:rPr lang="en-GB" altLang="en-US" sz="1800" dirty="0">
                <a:solidFill>
                  <a:srgbClr val="FFFF00"/>
                </a:solidFill>
              </a:rPr>
              <a:t>4¼ light-years from Sun</a:t>
            </a:r>
          </a:p>
        </p:txBody>
      </p:sp>
      <p:sp>
        <p:nvSpPr>
          <p:cNvPr id="8" name="Rectangle 7"/>
          <p:cNvSpPr>
            <a:spLocks noChangeArrowheads="1"/>
          </p:cNvSpPr>
          <p:nvPr/>
        </p:nvSpPr>
        <p:spPr bwMode="auto">
          <a:xfrm>
            <a:off x="158876" y="6392361"/>
            <a:ext cx="23716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200" dirty="0">
                <a:solidFill>
                  <a:srgbClr val="FFFF00"/>
                </a:solidFill>
              </a:rPr>
              <a:t>Hubble Space Telescope image</a:t>
            </a:r>
          </a:p>
        </p:txBody>
      </p:sp>
    </p:spTree>
    <p:extLst>
      <p:ext uri="{BB962C8B-B14F-4D97-AF65-F5344CB8AC3E}">
        <p14:creationId xmlns:p14="http://schemas.microsoft.com/office/powerpoint/2010/main" val="3824482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Astronomy\Constellations\Orion and area.jpg"/>
          <p:cNvPicPr>
            <a:picLocks noChangeAspect="1" noChangeArrowheads="1"/>
          </p:cNvPicPr>
          <p:nvPr/>
        </p:nvPicPr>
        <p:blipFill rotWithShape="1">
          <a:blip r:embed="rId3">
            <a:extLst>
              <a:ext uri="{28A0092B-C50C-407E-A947-70E740481C1C}">
                <a14:useLocalDpi xmlns:a14="http://schemas.microsoft.com/office/drawing/2010/main" val="0"/>
              </a:ext>
            </a:extLst>
          </a:blip>
          <a:srcRect l="19761" t="12752" r="29553" b="9912"/>
          <a:stretch/>
        </p:blipFill>
        <p:spPr bwMode="auto">
          <a:xfrm>
            <a:off x="286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4"/>
          <p:cNvSpPr>
            <a:spLocks noChangeArrowheads="1"/>
          </p:cNvSpPr>
          <p:nvPr/>
        </p:nvSpPr>
        <p:spPr bwMode="auto">
          <a:xfrm>
            <a:off x="2593975" y="333375"/>
            <a:ext cx="395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Bright stars – Distances in light-years</a:t>
            </a:r>
          </a:p>
        </p:txBody>
      </p:sp>
      <p:sp>
        <p:nvSpPr>
          <p:cNvPr id="2" name="Rectangle 1"/>
          <p:cNvSpPr/>
          <p:nvPr/>
        </p:nvSpPr>
        <p:spPr>
          <a:xfrm>
            <a:off x="927824" y="4848980"/>
            <a:ext cx="782587" cy="307777"/>
          </a:xfrm>
          <a:prstGeom prst="rect">
            <a:avLst/>
          </a:prstGeom>
        </p:spPr>
        <p:txBody>
          <a:bodyPr wrap="none">
            <a:spAutoFit/>
          </a:bodyPr>
          <a:lstStyle/>
          <a:p>
            <a:r>
              <a:rPr lang="en-GB" altLang="en-US" sz="1400" dirty="0">
                <a:solidFill>
                  <a:srgbClr val="FFFF00"/>
                </a:solidFill>
              </a:rPr>
              <a:t>Sirius 9</a:t>
            </a:r>
          </a:p>
        </p:txBody>
      </p:sp>
      <p:sp>
        <p:nvSpPr>
          <p:cNvPr id="3" name="Rectangle 2"/>
          <p:cNvSpPr/>
          <p:nvPr/>
        </p:nvSpPr>
        <p:spPr>
          <a:xfrm>
            <a:off x="3779912" y="888975"/>
            <a:ext cx="1428596" cy="307777"/>
          </a:xfrm>
          <a:prstGeom prst="rect">
            <a:avLst/>
          </a:prstGeom>
        </p:spPr>
        <p:txBody>
          <a:bodyPr wrap="none">
            <a:spAutoFit/>
          </a:bodyPr>
          <a:lstStyle/>
          <a:p>
            <a:r>
              <a:rPr lang="en-GB" altLang="en-US" sz="1400" dirty="0">
                <a:solidFill>
                  <a:srgbClr val="FFFF00"/>
                </a:solidFill>
              </a:rPr>
              <a:t>Betelgeuse 430</a:t>
            </a:r>
          </a:p>
        </p:txBody>
      </p:sp>
      <p:sp>
        <p:nvSpPr>
          <p:cNvPr id="4" name="Rectangle 3"/>
          <p:cNvSpPr/>
          <p:nvPr/>
        </p:nvSpPr>
        <p:spPr>
          <a:xfrm>
            <a:off x="5379512" y="1484784"/>
            <a:ext cx="1170513" cy="307777"/>
          </a:xfrm>
          <a:prstGeom prst="rect">
            <a:avLst/>
          </a:prstGeom>
        </p:spPr>
        <p:txBody>
          <a:bodyPr wrap="none">
            <a:spAutoFit/>
          </a:bodyPr>
          <a:lstStyle/>
          <a:p>
            <a:r>
              <a:rPr lang="en-GB" altLang="en-US" sz="1400" dirty="0">
                <a:solidFill>
                  <a:srgbClr val="FFFF00"/>
                </a:solidFill>
              </a:rPr>
              <a:t>Bellatrix 243</a:t>
            </a:r>
          </a:p>
        </p:txBody>
      </p:sp>
      <p:sp>
        <p:nvSpPr>
          <p:cNvPr id="5" name="Rectangle 4"/>
          <p:cNvSpPr/>
          <p:nvPr/>
        </p:nvSpPr>
        <p:spPr>
          <a:xfrm>
            <a:off x="5255361" y="4373384"/>
            <a:ext cx="941283" cy="307777"/>
          </a:xfrm>
          <a:prstGeom prst="rect">
            <a:avLst/>
          </a:prstGeom>
        </p:spPr>
        <p:txBody>
          <a:bodyPr wrap="none">
            <a:spAutoFit/>
          </a:bodyPr>
          <a:lstStyle/>
          <a:p>
            <a:r>
              <a:rPr lang="en-GB" altLang="en-US" sz="1400" dirty="0">
                <a:solidFill>
                  <a:srgbClr val="FFFF00"/>
                </a:solidFill>
              </a:rPr>
              <a:t>Rigel 777</a:t>
            </a:r>
          </a:p>
        </p:txBody>
      </p:sp>
      <p:sp>
        <p:nvSpPr>
          <p:cNvPr id="6" name="Rectangle 5"/>
          <p:cNvSpPr/>
          <p:nvPr/>
        </p:nvSpPr>
        <p:spPr>
          <a:xfrm>
            <a:off x="4547007" y="2636912"/>
            <a:ext cx="1220206" cy="307777"/>
          </a:xfrm>
          <a:prstGeom prst="rect">
            <a:avLst/>
          </a:prstGeom>
        </p:spPr>
        <p:txBody>
          <a:bodyPr wrap="none">
            <a:spAutoFit/>
          </a:bodyPr>
          <a:lstStyle/>
          <a:p>
            <a:r>
              <a:rPr lang="en-GB" altLang="en-US" sz="1400" dirty="0">
                <a:solidFill>
                  <a:srgbClr val="FFFF00"/>
                </a:solidFill>
              </a:rPr>
              <a:t>Alnilam 1360</a:t>
            </a:r>
            <a:endParaRPr lang="en-US" altLang="en-US" sz="1400" dirty="0">
              <a:solidFill>
                <a:srgbClr val="FFFF00"/>
              </a:solidFill>
            </a:endParaRPr>
          </a:p>
        </p:txBody>
      </p:sp>
    </p:spTree>
    <p:extLst>
      <p:ext uri="{BB962C8B-B14F-4D97-AF65-F5344CB8AC3E}">
        <p14:creationId xmlns:p14="http://schemas.microsoft.com/office/powerpoint/2010/main" val="225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Star compariso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7338"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899576" y="3573016"/>
            <a:ext cx="0" cy="64807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1560" y="3212976"/>
            <a:ext cx="595035" cy="369332"/>
          </a:xfrm>
          <a:prstGeom prst="rect">
            <a:avLst/>
          </a:prstGeom>
          <a:noFill/>
        </p:spPr>
        <p:txBody>
          <a:bodyPr wrap="none" rtlCol="0">
            <a:spAutoFit/>
          </a:bodyPr>
          <a:lstStyle/>
          <a:p>
            <a:r>
              <a:rPr lang="en-GB" dirty="0">
                <a:solidFill>
                  <a:srgbClr val="FFFF00"/>
                </a:solidFill>
              </a:rPr>
              <a:t>Sun</a:t>
            </a:r>
          </a:p>
        </p:txBody>
      </p:sp>
    </p:spTree>
    <p:extLst>
      <p:ext uri="{BB962C8B-B14F-4D97-AF65-F5344CB8AC3E}">
        <p14:creationId xmlns:p14="http://schemas.microsoft.com/office/powerpoint/2010/main" val="13941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tar compari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7338"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64028" y="5661248"/>
            <a:ext cx="1043876" cy="369332"/>
          </a:xfrm>
          <a:prstGeom prst="rect">
            <a:avLst/>
          </a:prstGeom>
          <a:noFill/>
        </p:spPr>
        <p:txBody>
          <a:bodyPr wrap="none" rtlCol="0">
            <a:spAutoFit/>
          </a:bodyPr>
          <a:lstStyle/>
          <a:p>
            <a:r>
              <a:rPr lang="en-GB" dirty="0" err="1">
                <a:solidFill>
                  <a:srgbClr val="FFFF00"/>
                </a:solidFill>
              </a:rPr>
              <a:t>Arcturus</a:t>
            </a:r>
            <a:endParaRPr lang="en-GB" dirty="0">
              <a:solidFill>
                <a:srgbClr val="FFFF00"/>
              </a:solidFill>
            </a:endParaRPr>
          </a:p>
        </p:txBody>
      </p:sp>
    </p:spTree>
    <p:extLst>
      <p:ext uri="{BB962C8B-B14F-4D97-AF65-F5344CB8AC3E}">
        <p14:creationId xmlns:p14="http://schemas.microsoft.com/office/powerpoint/2010/main" val="28713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Astronomy\Gaseous nebulae\Orion2010_andreo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013" y="0"/>
            <a:ext cx="3709987"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H:\Astronomy\Constellations\orion_gauvreau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974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779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Astronomy\Constellations\orion_gauvreau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74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Astronomy\Gaseous nebulae\Orion2010_andreo2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0"/>
            <a:ext cx="3709987"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261225" y="4648200"/>
            <a:ext cx="306388" cy="2667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6" descr="D:\Astronomy\Gaseous nebulae\Orion nebula by HST without tit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1198563"/>
            <a:ext cx="683895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317625" y="152400"/>
            <a:ext cx="650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solidFill>
                  <a:srgbClr val="FFFF00"/>
                </a:solidFill>
              </a:rPr>
              <a:t>Stars are born in gaseous nebulae, like the Orion Nebula, M42</a:t>
            </a:r>
          </a:p>
        </p:txBody>
      </p:sp>
    </p:spTree>
    <p:extLst>
      <p:ext uri="{BB962C8B-B14F-4D97-AF65-F5344CB8AC3E}">
        <p14:creationId xmlns:p14="http://schemas.microsoft.com/office/powerpoint/2010/main" val="1243443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6" presetClass="path" presetSubtype="0" accel="50000" decel="50000" fill="hold" nodeType="withEffect">
                                  <p:stCondLst>
                                    <p:cond delay="0"/>
                                  </p:stCondLst>
                                  <p:childTnLst>
                                    <p:animMotion origin="layout" path="M 0 -4.48037E-6 L -0.28125 -0.17205 " pathEditMode="relative" rAng="0" ptsTypes="AA">
                                      <p:cBhvr>
                                        <p:cTn id="11" dur="2000" fill="hold"/>
                                        <p:tgtEl>
                                          <p:spTgt spid="5"/>
                                        </p:tgtEl>
                                        <p:attrNameLst>
                                          <p:attrName>ppt_x</p:attrName>
                                          <p:attrName>ppt_y</p:attrName>
                                        </p:attrNameLst>
                                      </p:cBhvr>
                                      <p:rCtr x="-14063" y="-8614"/>
                                    </p:animMotion>
                                  </p:childTnLst>
                                </p:cTn>
                              </p:par>
                              <p:par>
                                <p:cTn id="12" presetID="10" presetClass="exit" presetSubtype="0" fill="hold" nodeType="with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3"/>
          <p:cNvSpPr txBox="1">
            <a:spLocks noChangeArrowheads="1"/>
          </p:cNvSpPr>
          <p:nvPr/>
        </p:nvSpPr>
        <p:spPr bwMode="auto">
          <a:xfrm>
            <a:off x="1039813" y="0"/>
            <a:ext cx="701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solidFill>
                <a:srgbClr val="FFFF00"/>
              </a:solidFill>
              <a:latin typeface="Comic Sans MS" pitchFamily="66" charset="0"/>
            </a:endParaRPr>
          </a:p>
        </p:txBody>
      </p:sp>
      <p:pic>
        <p:nvPicPr>
          <p:cNvPr id="100355" name="Picture 4" descr="Orion proply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41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2962275" y="474663"/>
            <a:ext cx="321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FF00"/>
                </a:solidFill>
              </a:rPr>
              <a:t>Protostars in the Orion nebula</a:t>
            </a:r>
            <a:endParaRPr lang="en-US">
              <a:solidFill>
                <a:srgbClr val="FFFF00"/>
              </a:solidFill>
            </a:endParaRPr>
          </a:p>
        </p:txBody>
      </p:sp>
    </p:spTree>
    <p:extLst>
      <p:ext uri="{BB962C8B-B14F-4D97-AF65-F5344CB8AC3E}">
        <p14:creationId xmlns:p14="http://schemas.microsoft.com/office/powerpoint/2010/main" val="387411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20638"/>
            <a:ext cx="6846888"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3119438" y="188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FFFF00"/>
              </a:solidFill>
              <a:latin typeface="Comic Sans MS" pitchFamily="66" charset="0"/>
            </a:endParaRPr>
          </a:p>
        </p:txBody>
      </p:sp>
      <p:sp>
        <p:nvSpPr>
          <p:cNvPr id="117764" name="Rectangle 4"/>
          <p:cNvSpPr>
            <a:spLocks noChangeArrowheads="1"/>
          </p:cNvSpPr>
          <p:nvPr/>
        </p:nvSpPr>
        <p:spPr bwMode="auto">
          <a:xfrm>
            <a:off x="6026150" y="6205538"/>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1600">
                <a:solidFill>
                  <a:srgbClr val="FFFF00"/>
                </a:solidFill>
              </a:rPr>
              <a:t>The Ring nebula in Lyra</a:t>
            </a:r>
            <a:endParaRPr lang="en-US" altLang="en-US" sz="1600">
              <a:solidFill>
                <a:srgbClr val="FFFF00"/>
              </a:solidFill>
            </a:endParaRPr>
          </a:p>
        </p:txBody>
      </p:sp>
    </p:spTree>
    <p:extLst>
      <p:ext uri="{BB962C8B-B14F-4D97-AF65-F5344CB8AC3E}">
        <p14:creationId xmlns:p14="http://schemas.microsoft.com/office/powerpoint/2010/main" val="573296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n1987a 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0"/>
            <a:ext cx="4829175"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19" name="Picture 3" descr="sn1987a 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19050"/>
            <a:ext cx="47688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5"/>
          <p:cNvSpPr txBox="1">
            <a:spLocks noChangeArrowheads="1"/>
          </p:cNvSpPr>
          <p:nvPr/>
        </p:nvSpPr>
        <p:spPr bwMode="auto">
          <a:xfrm>
            <a:off x="8078788" y="58420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1400">
              <a:solidFill>
                <a:srgbClr val="FFFF00"/>
              </a:solidFill>
              <a:latin typeface="Comic Sans MS" pitchFamily="66" charset="0"/>
            </a:endParaRPr>
          </a:p>
        </p:txBody>
      </p:sp>
      <p:sp>
        <p:nvSpPr>
          <p:cNvPr id="121861" name="Rectangle 6"/>
          <p:cNvSpPr>
            <a:spLocks noChangeArrowheads="1"/>
          </p:cNvSpPr>
          <p:nvPr/>
        </p:nvSpPr>
        <p:spPr bwMode="auto">
          <a:xfrm>
            <a:off x="376238" y="777875"/>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600">
                <a:solidFill>
                  <a:srgbClr val="FFFF00"/>
                </a:solidFill>
              </a:rPr>
              <a:t>Supernova</a:t>
            </a:r>
          </a:p>
          <a:p>
            <a:pPr algn="ctr" eaLnBrk="1" hangingPunct="1"/>
            <a:r>
              <a:rPr lang="en-GB" altLang="en-US" sz="1600">
                <a:solidFill>
                  <a:srgbClr val="FFFF00"/>
                </a:solidFill>
              </a:rPr>
              <a:t>1987A</a:t>
            </a:r>
            <a:endParaRPr lang="en-US" altLang="en-US" sz="1600">
              <a:solidFill>
                <a:srgbClr val="FFFF00"/>
              </a:solidFill>
            </a:endParaRPr>
          </a:p>
        </p:txBody>
      </p:sp>
      <p:sp>
        <p:nvSpPr>
          <p:cNvPr id="121862" name="Rectangle 7"/>
          <p:cNvSpPr>
            <a:spLocks noChangeArrowheads="1"/>
          </p:cNvSpPr>
          <p:nvPr/>
        </p:nvSpPr>
        <p:spPr bwMode="auto">
          <a:xfrm>
            <a:off x="7146925" y="6091238"/>
            <a:ext cx="1654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a:solidFill>
                  <a:srgbClr val="FFFF00"/>
                </a:solidFill>
              </a:rPr>
              <a:t>Anglo-Australian</a:t>
            </a:r>
          </a:p>
          <a:p>
            <a:pPr algn="ctr" eaLnBrk="1" hangingPunct="1"/>
            <a:r>
              <a:rPr lang="en-GB" altLang="en-US" sz="1400">
                <a:solidFill>
                  <a:srgbClr val="FFFF00"/>
                </a:solidFill>
              </a:rPr>
              <a:t>Observatory</a:t>
            </a:r>
          </a:p>
        </p:txBody>
      </p:sp>
    </p:spTree>
    <p:extLst>
      <p:ext uri="{BB962C8B-B14F-4D97-AF65-F5344CB8AC3E}">
        <p14:creationId xmlns:p14="http://schemas.microsoft.com/office/powerpoint/2010/main" val="398428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fade">
                                      <p:cBhvr>
                                        <p:cTn id="7" dur="1000"/>
                                        <p:tgtEl>
                                          <p:spTgt spid="3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assiopeia_A_Spitzer_C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77338"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p:cNvSpPr>
            <a:spLocks noChangeArrowheads="1"/>
          </p:cNvSpPr>
          <p:nvPr/>
        </p:nvSpPr>
        <p:spPr bwMode="auto">
          <a:xfrm>
            <a:off x="6735763" y="6346825"/>
            <a:ext cx="216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400">
                <a:solidFill>
                  <a:srgbClr val="FFFF00"/>
                </a:solidFill>
              </a:rPr>
              <a:t>Hubble Space Telescope</a:t>
            </a:r>
            <a:endParaRPr lang="en-US" sz="1400">
              <a:solidFill>
                <a:srgbClr val="FFFF00"/>
              </a:solidFill>
            </a:endParaRPr>
          </a:p>
        </p:txBody>
      </p:sp>
      <p:sp>
        <p:nvSpPr>
          <p:cNvPr id="155652" name="Rectangle 4"/>
          <p:cNvSpPr>
            <a:spLocks noChangeArrowheads="1"/>
          </p:cNvSpPr>
          <p:nvPr/>
        </p:nvSpPr>
        <p:spPr bwMode="auto">
          <a:xfrm>
            <a:off x="2771775" y="623252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FF00"/>
                </a:solidFill>
              </a:rPr>
              <a:t>Supernova remnant Cassiopeia A</a:t>
            </a:r>
            <a:endParaRPr lang="en-US">
              <a:solidFill>
                <a:srgbClr val="FFFF00"/>
              </a:solidFill>
            </a:endParaRPr>
          </a:p>
        </p:txBody>
      </p:sp>
    </p:spTree>
    <p:extLst>
      <p:ext uri="{BB962C8B-B14F-4D97-AF65-F5344CB8AC3E}">
        <p14:creationId xmlns:p14="http://schemas.microsoft.com/office/powerpoint/2010/main" val="321901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G_47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 descr="IMG_4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672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p:cNvSpPr>
            <a:spLocks noChangeArrowheads="1"/>
          </p:cNvSpPr>
          <p:nvPr/>
        </p:nvSpPr>
        <p:spPr bwMode="auto">
          <a:xfrm>
            <a:off x="3946525" y="5562600"/>
            <a:ext cx="4967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a:solidFill>
                  <a:srgbClr val="FFFF00"/>
                </a:solidFill>
                <a:latin typeface="Comic Sans MS" pitchFamily="66" charset="0"/>
              </a:rPr>
              <a:t>International Space Station going over Guernsey</a:t>
            </a:r>
            <a:endParaRPr lang="en-GB" sz="1600" i="1">
              <a:solidFill>
                <a:srgbClr val="FFFF00"/>
              </a:solidFill>
              <a:latin typeface="Comic Sans MS" pitchFamily="66" charset="0"/>
            </a:endParaRPr>
          </a:p>
        </p:txBody>
      </p:sp>
      <p:sp>
        <p:nvSpPr>
          <p:cNvPr id="123909" name="Rectangle 5"/>
          <p:cNvSpPr>
            <a:spLocks noChangeArrowheads="1"/>
          </p:cNvSpPr>
          <p:nvPr/>
        </p:nvSpPr>
        <p:spPr bwMode="auto">
          <a:xfrm>
            <a:off x="4808538" y="5927725"/>
            <a:ext cx="4056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a:solidFill>
                  <a:srgbClr val="FFFF00"/>
                </a:solidFill>
                <a:latin typeface="Comic Sans MS" pitchFamily="66" charset="0"/>
              </a:rPr>
              <a:t>(Three minutes after the Space Station)</a:t>
            </a:r>
            <a:endParaRPr lang="en-GB" sz="1600" i="1">
              <a:solidFill>
                <a:srgbClr val="FFFF00"/>
              </a:solidFill>
              <a:latin typeface="Comic Sans MS" pitchFamily="66" charset="0"/>
            </a:endParaRPr>
          </a:p>
        </p:txBody>
      </p:sp>
      <p:sp>
        <p:nvSpPr>
          <p:cNvPr id="39942" name="Rectangle 6"/>
          <p:cNvSpPr>
            <a:spLocks noChangeArrowheads="1"/>
          </p:cNvSpPr>
          <p:nvPr/>
        </p:nvSpPr>
        <p:spPr bwMode="auto">
          <a:xfrm>
            <a:off x="7899400" y="6583363"/>
            <a:ext cx="1244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200">
                <a:solidFill>
                  <a:srgbClr val="FFFF00"/>
                </a:solidFill>
                <a:latin typeface="Comic Sans MS" pitchFamily="66" charset="0"/>
              </a:rPr>
              <a:t>David Le Conte</a:t>
            </a:r>
            <a:endParaRPr lang="en-GB" sz="1200" i="1">
              <a:solidFill>
                <a:srgbClr val="FFFF00"/>
              </a:solidFill>
              <a:latin typeface="Comic Sans MS" pitchFamily="66" charset="0"/>
            </a:endParaRPr>
          </a:p>
        </p:txBody>
      </p:sp>
      <p:pic>
        <p:nvPicPr>
          <p:cNvPr id="123911" name="Picture 7" descr="s120e009804"/>
          <p:cNvPicPr>
            <a:picLocks noChangeAspect="1" noChangeArrowheads="1"/>
          </p:cNvPicPr>
          <p:nvPr/>
        </p:nvPicPr>
        <p:blipFill>
          <a:blip r:embed="rId5">
            <a:extLst>
              <a:ext uri="{28A0092B-C50C-407E-A947-70E740481C1C}">
                <a14:useLocalDpi xmlns:a14="http://schemas.microsoft.com/office/drawing/2010/main" val="0"/>
              </a:ext>
            </a:extLst>
          </a:blip>
          <a:srcRect b="2954"/>
          <a:stretch>
            <a:fillRect/>
          </a:stretch>
        </p:blipFill>
        <p:spPr bwMode="auto">
          <a:xfrm>
            <a:off x="0" y="442913"/>
            <a:ext cx="38147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8" descr="Space Shuttle Challen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95300"/>
            <a:ext cx="373856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Rectangle 9"/>
          <p:cNvSpPr>
            <a:spLocks noChangeArrowheads="1"/>
          </p:cNvSpPr>
          <p:nvPr/>
        </p:nvSpPr>
        <p:spPr bwMode="auto">
          <a:xfrm>
            <a:off x="5292725" y="5562600"/>
            <a:ext cx="2598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a:solidFill>
                  <a:srgbClr val="FFFF00"/>
                </a:solidFill>
                <a:latin typeface="Comic Sans MS" pitchFamily="66" charset="0"/>
              </a:rPr>
              <a:t>Space Shuttle Endeavour</a:t>
            </a:r>
            <a:endParaRPr lang="en-GB" sz="1600" i="1">
              <a:solidFill>
                <a:srgbClr val="FFFF00"/>
              </a:solidFill>
              <a:latin typeface="Comic Sans MS" pitchFamily="66" charset="0"/>
            </a:endParaRPr>
          </a:p>
        </p:txBody>
      </p:sp>
    </p:spTree>
    <p:extLst>
      <p:ext uri="{BB962C8B-B14F-4D97-AF65-F5344CB8AC3E}">
        <p14:creationId xmlns:p14="http://schemas.microsoft.com/office/powerpoint/2010/main" val="1555561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911"/>
                                        </p:tgtEl>
                                        <p:attrNameLst>
                                          <p:attrName>style.visibility</p:attrName>
                                        </p:attrNameLst>
                                      </p:cBhvr>
                                      <p:to>
                                        <p:strVal val="visible"/>
                                      </p:to>
                                    </p:set>
                                    <p:animEffect transition="in" filter="fade">
                                      <p:cBhvr>
                                        <p:cTn id="7" dur="1000"/>
                                        <p:tgtEl>
                                          <p:spTgt spid="1239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3907"/>
                                        </p:tgtEl>
                                        <p:attrNameLst>
                                          <p:attrName>style.visibility</p:attrName>
                                        </p:attrNameLst>
                                      </p:cBhvr>
                                      <p:to>
                                        <p:strVal val="visible"/>
                                      </p:to>
                                    </p:set>
                                    <p:animEffect transition="in" filter="fade">
                                      <p:cBhvr>
                                        <p:cTn id="12" dur="1000"/>
                                        <p:tgtEl>
                                          <p:spTgt spid="123907"/>
                                        </p:tgtEl>
                                      </p:cBhvr>
                                    </p:animEffect>
                                  </p:childTnLst>
                                </p:cTn>
                              </p:par>
                              <p:par>
                                <p:cTn id="13" presetID="10" presetClass="entr" presetSubtype="0" fill="hold" nodeType="withEffect">
                                  <p:stCondLst>
                                    <p:cond delay="0"/>
                                  </p:stCondLst>
                                  <p:childTnLst>
                                    <p:set>
                                      <p:cBhvr>
                                        <p:cTn id="14" dur="1" fill="hold">
                                          <p:stCondLst>
                                            <p:cond delay="0"/>
                                          </p:stCondLst>
                                        </p:cTn>
                                        <p:tgtEl>
                                          <p:spTgt spid="123912"/>
                                        </p:tgtEl>
                                        <p:attrNameLst>
                                          <p:attrName>style.visibility</p:attrName>
                                        </p:attrNameLst>
                                      </p:cBhvr>
                                      <p:to>
                                        <p:strVal val="visible"/>
                                      </p:to>
                                    </p:set>
                                    <p:animEffect transition="in" filter="fade">
                                      <p:cBhvr>
                                        <p:cTn id="15" dur="1000"/>
                                        <p:tgtEl>
                                          <p:spTgt spid="123912"/>
                                        </p:tgtEl>
                                      </p:cBhvr>
                                    </p:animEffect>
                                  </p:childTnLst>
                                </p:cTn>
                              </p:par>
                              <p:par>
                                <p:cTn id="16" presetID="10" presetClass="exit" presetSubtype="0" fill="hold" grpId="0" nodeType="withEffect">
                                  <p:stCondLst>
                                    <p:cond delay="0"/>
                                  </p:stCondLst>
                                  <p:childTnLst>
                                    <p:animEffect transition="out" filter="fade">
                                      <p:cBhvr>
                                        <p:cTn id="17" dur="1000"/>
                                        <p:tgtEl>
                                          <p:spTgt spid="123908"/>
                                        </p:tgtEl>
                                      </p:cBhvr>
                                    </p:animEffect>
                                    <p:set>
                                      <p:cBhvr>
                                        <p:cTn id="18" dur="1" fill="hold">
                                          <p:stCondLst>
                                            <p:cond delay="999"/>
                                          </p:stCondLst>
                                        </p:cTn>
                                        <p:tgtEl>
                                          <p:spTgt spid="12390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23913"/>
                                        </p:tgtEl>
                                        <p:attrNameLst>
                                          <p:attrName>style.visibility</p:attrName>
                                        </p:attrNameLst>
                                      </p:cBhvr>
                                      <p:to>
                                        <p:strVal val="visible"/>
                                      </p:to>
                                    </p:set>
                                    <p:animEffect transition="in" filter="fade">
                                      <p:cBhvr>
                                        <p:cTn id="21" dur="1000"/>
                                        <p:tgtEl>
                                          <p:spTgt spid="1239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909"/>
                                        </p:tgtEl>
                                        <p:attrNameLst>
                                          <p:attrName>style.visibility</p:attrName>
                                        </p:attrNameLst>
                                      </p:cBhvr>
                                      <p:to>
                                        <p:strVal val="visible"/>
                                      </p:to>
                                    </p:set>
                                    <p:animEffect transition="in" filter="fade">
                                      <p:cBhvr>
                                        <p:cTn id="24" dur="10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rab Neb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19050"/>
            <a:ext cx="687387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ChangeArrowheads="1"/>
          </p:cNvSpPr>
          <p:nvPr/>
        </p:nvSpPr>
        <p:spPr bwMode="auto">
          <a:xfrm>
            <a:off x="6735763" y="6346825"/>
            <a:ext cx="216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1400" dirty="0">
                <a:solidFill>
                  <a:srgbClr val="FFFF00"/>
                </a:solidFill>
              </a:rPr>
              <a:t>Hubble Space Telescope</a:t>
            </a:r>
            <a:endParaRPr lang="en-US" altLang="en-US" sz="1400" dirty="0">
              <a:solidFill>
                <a:srgbClr val="FFFF00"/>
              </a:solidFill>
            </a:endParaRPr>
          </a:p>
        </p:txBody>
      </p:sp>
      <p:sp>
        <p:nvSpPr>
          <p:cNvPr id="122884" name="Rectangle 4"/>
          <p:cNvSpPr>
            <a:spLocks noChangeArrowheads="1"/>
          </p:cNvSpPr>
          <p:nvPr/>
        </p:nvSpPr>
        <p:spPr bwMode="auto">
          <a:xfrm>
            <a:off x="304800" y="6186488"/>
            <a:ext cx="2281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1600">
                <a:solidFill>
                  <a:srgbClr val="FFFF00"/>
                </a:solidFill>
              </a:rPr>
              <a:t>Crab nebula (1054 AD)</a:t>
            </a:r>
            <a:endParaRPr lang="en-US" altLang="en-US" sz="1600">
              <a:solidFill>
                <a:srgbClr val="FFFF00"/>
              </a:solidFill>
            </a:endParaRPr>
          </a:p>
        </p:txBody>
      </p:sp>
    </p:spTree>
    <p:extLst>
      <p:ext uri="{BB962C8B-B14F-4D97-AF65-F5344CB8AC3E}">
        <p14:creationId xmlns:p14="http://schemas.microsoft.com/office/powerpoint/2010/main" val="2665425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Accretion_di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0638"/>
            <a:ext cx="85471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4"/>
          <p:cNvSpPr>
            <a:spLocks noChangeArrowheads="1"/>
          </p:cNvSpPr>
          <p:nvPr/>
        </p:nvSpPr>
        <p:spPr bwMode="auto">
          <a:xfrm>
            <a:off x="292100" y="6124575"/>
            <a:ext cx="339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FF00"/>
                </a:solidFill>
              </a:rPr>
              <a:t>Black hole, with companion star</a:t>
            </a:r>
            <a:endParaRPr lang="en-US">
              <a:solidFill>
                <a:srgbClr val="FFFF00"/>
              </a:solidFill>
            </a:endParaRPr>
          </a:p>
        </p:txBody>
      </p:sp>
    </p:spTree>
    <p:extLst>
      <p:ext uri="{BB962C8B-B14F-4D97-AF65-F5344CB8AC3E}">
        <p14:creationId xmlns:p14="http://schemas.microsoft.com/office/powerpoint/2010/main" val="1366322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NGC6093"/>
          <p:cNvPicPr>
            <a:picLocks noChangeAspect="1" noChangeArrowheads="1"/>
          </p:cNvPicPr>
          <p:nvPr/>
        </p:nvPicPr>
        <p:blipFill>
          <a:blip r:embed="rId3">
            <a:extLst>
              <a:ext uri="{28A0092B-C50C-407E-A947-70E740481C1C}">
                <a14:useLocalDpi xmlns:a14="http://schemas.microsoft.com/office/drawing/2010/main" val="0"/>
              </a:ext>
            </a:extLst>
          </a:blip>
          <a:srcRect l="3587" t="8888" r="3616" b="15324"/>
          <a:stretch>
            <a:fillRect/>
          </a:stretch>
        </p:blipFill>
        <p:spPr bwMode="auto">
          <a:xfrm>
            <a:off x="1211263" y="0"/>
            <a:ext cx="6719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ChangeArrowheads="1"/>
          </p:cNvSpPr>
          <p:nvPr/>
        </p:nvSpPr>
        <p:spPr bwMode="auto">
          <a:xfrm>
            <a:off x="196850" y="6127750"/>
            <a:ext cx="307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rPr>
              <a:t>Globular cluster NGC 6093</a:t>
            </a:r>
          </a:p>
        </p:txBody>
      </p:sp>
      <p:sp>
        <p:nvSpPr>
          <p:cNvPr id="112644" name="Rectangle 4"/>
          <p:cNvSpPr>
            <a:spLocks noChangeArrowheads="1"/>
          </p:cNvSpPr>
          <p:nvPr/>
        </p:nvSpPr>
        <p:spPr bwMode="auto">
          <a:xfrm>
            <a:off x="6597650" y="6330950"/>
            <a:ext cx="216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400">
                <a:solidFill>
                  <a:srgbClr val="FFFF00"/>
                </a:solidFill>
              </a:rPr>
              <a:t>Hubble Space Telescope</a:t>
            </a:r>
            <a:endParaRPr lang="en-US" sz="1400">
              <a:solidFill>
                <a:srgbClr val="FFFF00"/>
              </a:solidFill>
            </a:endParaRPr>
          </a:p>
        </p:txBody>
      </p:sp>
    </p:spTree>
    <p:extLst>
      <p:ext uri="{BB962C8B-B14F-4D97-AF65-F5344CB8AC3E}">
        <p14:creationId xmlns:p14="http://schemas.microsoft.com/office/powerpoint/2010/main" val="186370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sky, ocean, outdoor, nature an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2" y="0"/>
            <a:ext cx="9180000" cy="603353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3469481" y="6057256"/>
            <a:ext cx="220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dirty="0">
                <a:solidFill>
                  <a:srgbClr val="FFFF00"/>
                </a:solidFill>
              </a:rPr>
              <a:t>The Milky Way Galaxy</a:t>
            </a:r>
          </a:p>
        </p:txBody>
      </p:sp>
      <p:sp>
        <p:nvSpPr>
          <p:cNvPr id="4" name="Rectangle 3"/>
          <p:cNvSpPr>
            <a:spLocks noChangeArrowheads="1"/>
          </p:cNvSpPr>
          <p:nvPr/>
        </p:nvSpPr>
        <p:spPr bwMode="auto">
          <a:xfrm>
            <a:off x="6735763" y="6346825"/>
            <a:ext cx="19255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1400" dirty="0">
                <a:solidFill>
                  <a:srgbClr val="FFFF00"/>
                </a:solidFill>
              </a:rPr>
              <a:t>Jean Dean, Guernsey</a:t>
            </a:r>
            <a:endParaRPr lang="en-US" altLang="en-US" sz="1400" dirty="0">
              <a:solidFill>
                <a:srgbClr val="FFFF00"/>
              </a:solidFill>
            </a:endParaRPr>
          </a:p>
        </p:txBody>
      </p:sp>
    </p:spTree>
    <p:extLst>
      <p:ext uri="{BB962C8B-B14F-4D97-AF65-F5344CB8AC3E}">
        <p14:creationId xmlns:p14="http://schemas.microsoft.com/office/powerpoint/2010/main" val="1763107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468688" y="360363"/>
            <a:ext cx="220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dirty="0">
                <a:solidFill>
                  <a:srgbClr val="FFFF00"/>
                </a:solidFill>
              </a:rPr>
              <a:t>The Milky Way Galaxy</a:t>
            </a:r>
          </a:p>
        </p:txBody>
      </p:sp>
      <p:pic>
        <p:nvPicPr>
          <p:cNvPr id="26627" name="Picture 2" descr="Milky Way without constell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3" y="2030413"/>
            <a:ext cx="918051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Milky Way without constell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92213"/>
            <a:ext cx="2286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082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2000" fill="hold"/>
                                        <p:tgtEl>
                                          <p:spTgt spid="23554"/>
                                        </p:tgtEl>
                                        <p:attrNameLst>
                                          <p:attrName>ppt_w</p:attrName>
                                        </p:attrNameLst>
                                      </p:cBhvr>
                                      <p:tavLst>
                                        <p:tav tm="0">
                                          <p:val>
                                            <p:fltVal val="0"/>
                                          </p:val>
                                        </p:tav>
                                        <p:tav tm="100000">
                                          <p:val>
                                            <p:strVal val="#ppt_w"/>
                                          </p:val>
                                        </p:tav>
                                      </p:tavLst>
                                    </p:anim>
                                    <p:anim calcmode="lin" valueType="num">
                                      <p:cBhvr>
                                        <p:cTn id="8" dur="2000" fill="hold"/>
                                        <p:tgtEl>
                                          <p:spTgt spid="23554"/>
                                        </p:tgtEl>
                                        <p:attrNameLst>
                                          <p:attrName>ppt_h</p:attrName>
                                        </p:attrNameLst>
                                      </p:cBhvr>
                                      <p:tavLst>
                                        <p:tav tm="0">
                                          <p:val>
                                            <p:fltVal val="0"/>
                                          </p:val>
                                        </p:tav>
                                        <p:tav tm="100000">
                                          <p:val>
                                            <p:strVal val="#ppt_h"/>
                                          </p:val>
                                        </p:tav>
                                      </p:tavLst>
                                    </p:anim>
                                    <p:animEffect transition="in" filter="fade">
                                      <p:cBhvr>
                                        <p:cTn id="9"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sc2008-10a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0013"/>
            <a:ext cx="6621462"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1908175" y="4797425"/>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Sun</a:t>
            </a:r>
            <a:endParaRPr lang="en-US" altLang="en-US" sz="1800">
              <a:solidFill>
                <a:srgbClr val="FFFF00"/>
              </a:solidFill>
            </a:endParaRPr>
          </a:p>
        </p:txBody>
      </p:sp>
      <p:sp>
        <p:nvSpPr>
          <p:cNvPr id="24580" name="Line 4"/>
          <p:cNvSpPr>
            <a:spLocks noChangeShapeType="1"/>
          </p:cNvSpPr>
          <p:nvPr/>
        </p:nvSpPr>
        <p:spPr bwMode="auto">
          <a:xfrm flipV="1">
            <a:off x="2555875" y="5005388"/>
            <a:ext cx="2208213" cy="7937"/>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461" name="Rectangle 5"/>
          <p:cNvSpPr>
            <a:spLocks noChangeArrowheads="1"/>
          </p:cNvSpPr>
          <p:nvPr/>
        </p:nvSpPr>
        <p:spPr bwMode="auto">
          <a:xfrm>
            <a:off x="2195513" y="260350"/>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The Milky Way Galaxy. 200,000 million stars</a:t>
            </a:r>
          </a:p>
        </p:txBody>
      </p:sp>
      <p:sp>
        <p:nvSpPr>
          <p:cNvPr id="24583" name="Line 7"/>
          <p:cNvSpPr>
            <a:spLocks noChangeShapeType="1"/>
          </p:cNvSpPr>
          <p:nvPr/>
        </p:nvSpPr>
        <p:spPr bwMode="auto">
          <a:xfrm>
            <a:off x="1763713" y="908050"/>
            <a:ext cx="5616575" cy="0"/>
          </a:xfrm>
          <a:prstGeom prst="line">
            <a:avLst/>
          </a:prstGeom>
          <a:noFill/>
          <a:ln w="25400">
            <a:solidFill>
              <a:srgbClr val="FFFF00"/>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584" name="Rectangle 8"/>
          <p:cNvSpPr>
            <a:spLocks noChangeArrowheads="1"/>
          </p:cNvSpPr>
          <p:nvPr/>
        </p:nvSpPr>
        <p:spPr bwMode="auto">
          <a:xfrm>
            <a:off x="3492500" y="1052513"/>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100,000 light years</a:t>
            </a:r>
          </a:p>
        </p:txBody>
      </p:sp>
      <p:sp>
        <p:nvSpPr>
          <p:cNvPr id="24585" name="Line 9"/>
          <p:cNvSpPr>
            <a:spLocks noChangeShapeType="1"/>
          </p:cNvSpPr>
          <p:nvPr/>
        </p:nvSpPr>
        <p:spPr bwMode="auto">
          <a:xfrm flipV="1">
            <a:off x="5003800" y="3573463"/>
            <a:ext cx="0" cy="1441450"/>
          </a:xfrm>
          <a:prstGeom prst="line">
            <a:avLst/>
          </a:prstGeom>
          <a:noFill/>
          <a:ln w="25400">
            <a:solidFill>
              <a:srgbClr val="FFFF00"/>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586" name="Rectangle 10"/>
          <p:cNvSpPr>
            <a:spLocks noChangeArrowheads="1"/>
          </p:cNvSpPr>
          <p:nvPr/>
        </p:nvSpPr>
        <p:spPr bwMode="auto">
          <a:xfrm>
            <a:off x="5219700" y="4149725"/>
            <a:ext cx="198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25,000 light years</a:t>
            </a:r>
          </a:p>
        </p:txBody>
      </p:sp>
    </p:spTree>
    <p:extLst>
      <p:ext uri="{BB962C8B-B14F-4D97-AF65-F5344CB8AC3E}">
        <p14:creationId xmlns:p14="http://schemas.microsoft.com/office/powerpoint/2010/main" val="3748286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4583"/>
                                        </p:tgtEl>
                                        <p:attrNameLst>
                                          <p:attrName>style.visibility</p:attrName>
                                        </p:attrNameLst>
                                      </p:cBhvr>
                                      <p:to>
                                        <p:strVal val="visible"/>
                                      </p:to>
                                    </p:set>
                                    <p:anim calcmode="lin" valueType="num">
                                      <p:cBhvr>
                                        <p:cTn id="7" dur="1000" fill="hold"/>
                                        <p:tgtEl>
                                          <p:spTgt spid="24583"/>
                                        </p:tgtEl>
                                        <p:attrNameLst>
                                          <p:attrName>ppt_w</p:attrName>
                                        </p:attrNameLst>
                                      </p:cBhvr>
                                      <p:tavLst>
                                        <p:tav tm="0">
                                          <p:val>
                                            <p:fltVal val="0"/>
                                          </p:val>
                                        </p:tav>
                                        <p:tav tm="100000">
                                          <p:val>
                                            <p:strVal val="#ppt_w"/>
                                          </p:val>
                                        </p:tav>
                                      </p:tavLst>
                                    </p:anim>
                                    <p:anim calcmode="lin" valueType="num">
                                      <p:cBhvr>
                                        <p:cTn id="8" dur="1000" fill="hold"/>
                                        <p:tgtEl>
                                          <p:spTgt spid="2458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4584"/>
                                        </p:tgtEl>
                                        <p:attrNameLst>
                                          <p:attrName>style.visibility</p:attrName>
                                        </p:attrNameLst>
                                      </p:cBhvr>
                                      <p:to>
                                        <p:strVal val="visible"/>
                                      </p:to>
                                    </p:set>
                                    <p:animEffect transition="in" filter="wipe(left)">
                                      <p:cBhvr>
                                        <p:cTn id="12" dur="500"/>
                                        <p:tgtEl>
                                          <p:spTgt spid="24584"/>
                                        </p:tgtEl>
                                      </p:cBhvr>
                                    </p:animEffect>
                                  </p:childTnLst>
                                </p:cTn>
                              </p:par>
                            </p:childTnLst>
                          </p:cTn>
                        </p:par>
                        <p:par>
                          <p:cTn id="13" fill="hold" nodeType="afterGroup">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wipe(left)">
                                      <p:cBhvr>
                                        <p:cTn id="16" dur="1000"/>
                                        <p:tgtEl>
                                          <p:spTgt spid="24579"/>
                                        </p:tgtEl>
                                      </p:cBhvr>
                                    </p:animEffect>
                                  </p:childTnLst>
                                </p:cTn>
                              </p:par>
                            </p:childTnLst>
                          </p:cTn>
                        </p:par>
                        <p:par>
                          <p:cTn id="17" fill="hold" nodeType="afterGroup">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24580"/>
                                        </p:tgtEl>
                                        <p:attrNameLst>
                                          <p:attrName>style.visibility</p:attrName>
                                        </p:attrNameLst>
                                      </p:cBhvr>
                                      <p:to>
                                        <p:strVal val="visible"/>
                                      </p:to>
                                    </p:set>
                                    <p:animEffect transition="in" filter="wipe(left)">
                                      <p:cBhvr>
                                        <p:cTn id="20" dur="1000"/>
                                        <p:tgtEl>
                                          <p:spTgt spid="24580"/>
                                        </p:tgtEl>
                                      </p:cBhvr>
                                    </p:animEffect>
                                  </p:childTnLst>
                                </p:cTn>
                              </p:par>
                            </p:childTnLst>
                          </p:cTn>
                        </p:par>
                        <p:par>
                          <p:cTn id="21" fill="hold" nodeType="afterGroup">
                            <p:stCondLst>
                              <p:cond delay="3500"/>
                            </p:stCondLst>
                            <p:childTnLst>
                              <p:par>
                                <p:cTn id="22" presetID="23" presetClass="entr" presetSubtype="16" fill="hold" grpId="0" nodeType="afterEffect">
                                  <p:stCondLst>
                                    <p:cond delay="0"/>
                                  </p:stCondLst>
                                  <p:childTnLst>
                                    <p:set>
                                      <p:cBhvr>
                                        <p:cTn id="23" dur="1" fill="hold">
                                          <p:stCondLst>
                                            <p:cond delay="0"/>
                                          </p:stCondLst>
                                        </p:cTn>
                                        <p:tgtEl>
                                          <p:spTgt spid="24585"/>
                                        </p:tgtEl>
                                        <p:attrNameLst>
                                          <p:attrName>style.visibility</p:attrName>
                                        </p:attrNameLst>
                                      </p:cBhvr>
                                      <p:to>
                                        <p:strVal val="visible"/>
                                      </p:to>
                                    </p:set>
                                    <p:anim calcmode="lin" valueType="num">
                                      <p:cBhvr>
                                        <p:cTn id="24" dur="500" fill="hold"/>
                                        <p:tgtEl>
                                          <p:spTgt spid="24585"/>
                                        </p:tgtEl>
                                        <p:attrNameLst>
                                          <p:attrName>ppt_w</p:attrName>
                                        </p:attrNameLst>
                                      </p:cBhvr>
                                      <p:tavLst>
                                        <p:tav tm="0">
                                          <p:val>
                                            <p:fltVal val="0"/>
                                          </p:val>
                                        </p:tav>
                                        <p:tav tm="100000">
                                          <p:val>
                                            <p:strVal val="#ppt_w"/>
                                          </p:val>
                                        </p:tav>
                                      </p:tavLst>
                                    </p:anim>
                                    <p:anim calcmode="lin" valueType="num">
                                      <p:cBhvr>
                                        <p:cTn id="25" dur="500" fill="hold"/>
                                        <p:tgtEl>
                                          <p:spTgt spid="24585"/>
                                        </p:tgtEl>
                                        <p:attrNameLst>
                                          <p:attrName>ppt_h</p:attrName>
                                        </p:attrNameLst>
                                      </p:cBhvr>
                                      <p:tavLst>
                                        <p:tav tm="0">
                                          <p:val>
                                            <p:fltVal val="0"/>
                                          </p:val>
                                        </p:tav>
                                        <p:tav tm="100000">
                                          <p:val>
                                            <p:strVal val="#ppt_h"/>
                                          </p:val>
                                        </p:tav>
                                      </p:tavLst>
                                    </p:anim>
                                  </p:childTnLst>
                                </p:cTn>
                              </p:par>
                            </p:childTnLst>
                          </p:cTn>
                        </p:par>
                        <p:par>
                          <p:cTn id="26" fill="hold" nodeType="afterGroup">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24586"/>
                                        </p:tgtEl>
                                        <p:attrNameLst>
                                          <p:attrName>style.visibility</p:attrName>
                                        </p:attrNameLst>
                                      </p:cBhvr>
                                      <p:to>
                                        <p:strVal val="visible"/>
                                      </p:to>
                                    </p:set>
                                    <p:animEffect transition="in" filter="wipe(left)">
                                      <p:cBhvr>
                                        <p:cTn id="29"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animBg="1"/>
      <p:bldP spid="24583" grpId="0" animBg="1"/>
      <p:bldP spid="24584" grpId="0"/>
      <p:bldP spid="24585" grpId="0" animBg="1"/>
      <p:bldP spid="2458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sc2006-02a_medium"/>
          <p:cNvPicPr>
            <a:picLocks noChangeAspect="1" noChangeArrowheads="1"/>
          </p:cNvPicPr>
          <p:nvPr/>
        </p:nvPicPr>
        <p:blipFill>
          <a:blip r:embed="rId3">
            <a:extLst>
              <a:ext uri="{28A0092B-C50C-407E-A947-70E740481C1C}">
                <a14:useLocalDpi xmlns:a14="http://schemas.microsoft.com/office/drawing/2010/main" val="0"/>
              </a:ext>
            </a:extLst>
          </a:blip>
          <a:srcRect l="5165" t="6667" r="5333" b="12914"/>
          <a:stretch>
            <a:fillRect/>
          </a:stretch>
        </p:blipFill>
        <p:spPr bwMode="auto">
          <a:xfrm>
            <a:off x="-277813" y="0"/>
            <a:ext cx="9698038"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241300" y="309563"/>
            <a:ext cx="8661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solidFill>
                  <a:srgbClr val="FFFF00"/>
                </a:solidFill>
              </a:rPr>
              <a:t>Central 900 light-years of the Milky Way Galaxy  (Infrared image by Spitzer Space Telescope)</a:t>
            </a:r>
          </a:p>
        </p:txBody>
      </p:sp>
    </p:spTree>
    <p:extLst>
      <p:ext uri="{BB962C8B-B14F-4D97-AF65-F5344CB8AC3E}">
        <p14:creationId xmlns:p14="http://schemas.microsoft.com/office/powerpoint/2010/main" val="2087002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Astronomy\Galaxies\hs-2009-02-a-web_print.jpg"/>
          <p:cNvPicPr>
            <a:picLocks noChangeAspect="1" noChangeArrowheads="1"/>
          </p:cNvPicPr>
          <p:nvPr/>
        </p:nvPicPr>
        <p:blipFill>
          <a:blip r:embed="rId3">
            <a:extLst>
              <a:ext uri="{28A0092B-C50C-407E-A947-70E740481C1C}">
                <a14:useLocalDpi xmlns:a14="http://schemas.microsoft.com/office/drawing/2010/main" val="0"/>
              </a:ext>
            </a:extLst>
          </a:blip>
          <a:srcRect l="2451" t="6429" r="1823" b="7329"/>
          <a:stretch>
            <a:fillRect/>
          </a:stretch>
        </p:blipFill>
        <p:spPr bwMode="auto">
          <a:xfrm>
            <a:off x="12700" y="798513"/>
            <a:ext cx="91805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2344738" y="334963"/>
            <a:ext cx="4500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solidFill>
                  <a:srgbClr val="FFFF00"/>
                </a:solidFill>
              </a:rPr>
              <a:t>Central 300 light-years of the Milky Way Galaxy</a:t>
            </a:r>
          </a:p>
        </p:txBody>
      </p:sp>
      <p:sp>
        <p:nvSpPr>
          <p:cNvPr id="28676" name="Rectangle 3"/>
          <p:cNvSpPr>
            <a:spLocks noChangeArrowheads="1"/>
          </p:cNvSpPr>
          <p:nvPr/>
        </p:nvSpPr>
        <p:spPr bwMode="auto">
          <a:xfrm>
            <a:off x="0" y="5664200"/>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dirty="0">
                <a:solidFill>
                  <a:srgbClr val="FFFF00"/>
                </a:solidFill>
              </a:rPr>
              <a:t>Composite infrared image by Hubble and Spitzer Space Telescopes</a:t>
            </a:r>
            <a:endParaRPr lang="en-GB" altLang="en-US" sz="1800" dirty="0"/>
          </a:p>
        </p:txBody>
      </p:sp>
    </p:spTree>
    <p:extLst>
      <p:ext uri="{BB962C8B-B14F-4D97-AF65-F5344CB8AC3E}">
        <p14:creationId xmlns:p14="http://schemas.microsoft.com/office/powerpoint/2010/main" val="41941957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upload.wikimedia.org/wikipedia/commons/thumb/f/f1/Artist_impression_of_a_supermassive_black_hole_at_the_centre_of_a_galaxy.jpg/1280px-Artist_impression_of_a_supermassive_black_hole_at_the_centre_of_a_galax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11113"/>
            <a:ext cx="1094422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350838" y="6288088"/>
            <a:ext cx="8442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solidFill>
                  <a:srgbClr val="FFFF00"/>
                </a:solidFill>
              </a:rPr>
              <a:t>Artist’s impression of a supermassive (4 million M</a:t>
            </a:r>
            <a:r>
              <a:rPr lang="en-GB" altLang="en-US" sz="1100">
                <a:solidFill>
                  <a:srgbClr val="FFFF00"/>
                </a:solidFill>
              </a:rPr>
              <a:t>ʘ</a:t>
            </a:r>
            <a:r>
              <a:rPr lang="en-GB" altLang="en-US" sz="1600">
                <a:solidFill>
                  <a:srgbClr val="FFFF00"/>
                </a:solidFill>
              </a:rPr>
              <a:t>)</a:t>
            </a:r>
            <a:r>
              <a:rPr lang="en-GB" altLang="en-US" sz="1100">
                <a:solidFill>
                  <a:srgbClr val="FFFF00"/>
                </a:solidFill>
              </a:rPr>
              <a:t> </a:t>
            </a:r>
            <a:r>
              <a:rPr lang="en-GB" altLang="en-US" sz="1600">
                <a:solidFill>
                  <a:srgbClr val="FFFF00"/>
                </a:solidFill>
              </a:rPr>
              <a:t>black hole at the centre of the Galaxy</a:t>
            </a:r>
          </a:p>
        </p:txBody>
      </p:sp>
    </p:spTree>
    <p:extLst>
      <p:ext uri="{BB962C8B-B14F-4D97-AF65-F5344CB8AC3E}">
        <p14:creationId xmlns:p14="http://schemas.microsoft.com/office/powerpoint/2010/main" val="3159303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File:Large.mc.arp.750p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9775"/>
            <a:ext cx="9177338"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3126733" y="119063"/>
            <a:ext cx="2890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Large </a:t>
            </a:r>
            <a:r>
              <a:rPr lang="en-GB" altLang="en-US" sz="1800" dirty="0" err="1">
                <a:solidFill>
                  <a:srgbClr val="FFFF00"/>
                </a:solidFill>
              </a:rPr>
              <a:t>Magellanic</a:t>
            </a:r>
            <a:r>
              <a:rPr lang="en-GB" altLang="en-US" sz="1800" dirty="0">
                <a:solidFill>
                  <a:srgbClr val="FFFF00"/>
                </a:solidFill>
              </a:rPr>
              <a:t> Cloud</a:t>
            </a:r>
          </a:p>
          <a:p>
            <a:pPr algn="ctr" eaLnBrk="1" hangingPunct="1">
              <a:spcBef>
                <a:spcPct val="0"/>
              </a:spcBef>
              <a:buFontTx/>
              <a:buNone/>
            </a:pPr>
            <a:r>
              <a:rPr lang="en-GB" altLang="en-US" sz="1800" dirty="0">
                <a:solidFill>
                  <a:srgbClr val="FFFF00"/>
                </a:solidFill>
              </a:rPr>
              <a:t>160,000 light-years distant</a:t>
            </a:r>
          </a:p>
        </p:txBody>
      </p:sp>
    </p:spTree>
    <p:extLst>
      <p:ext uri="{BB962C8B-B14F-4D97-AF65-F5344CB8AC3E}">
        <p14:creationId xmlns:p14="http://schemas.microsoft.com/office/powerpoint/2010/main" val="72264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4QAAAOECAYAAAD5Tv87AAAgAElEQVR4XuydB3gVxfrG3xRSSEJICCShQ+hNDYKABY2FAIICVylGoyD2XtD7V7Cg3qvXgr0AkWgsqKAiYGwgYEEUBCmhJBB6aIFAID35P9+cLJkMW2ZPSU6S2ec5T7JnZ2Zn391zzv72/eYbn4qKigqoRSmgFFAKKAWUAjWgQHFxMQ4fPsxeR44cQW5u7hmvo0ePIi8vj72OHz+OEydOID8/HydPnoS/vz8aN26M4OBgBAUFsVdgYCACAgLYq1GjRqdfPj4+rLyfn9/pl6+vL+h97S9/yPRzWF5eDu1vWVkZtFdpaSl7v6Sk5PSLjoVeRUVFKCwsZK+CggKcOnUKVD4kJAShoaEICwtDkyZNEB4ezl4RERGIjIw849WsWTNERUWxFx2LWpQCSgGlgFJAKVATCvgoIKwJmdU+lAJKAaVA/VZg//792LdvH+gvvXJyck6vHzhwAIcOHWIQSFBHQNS0aVMGRwRKBEwEefSXAEp7EVDRi7ZpEEhwVxcWAkkNDgkQ6bjpRWCrvQh0aRv9JfAlAD527BgIiOm4CQybN2+O6OhoxMbGomXLloiJiWH/a+v0Vy1KAaWAUkApoBRwRQEFhK6op+oqBZQCSoEGoAC5eNnZ2di1axd77dy5k7327NmDvXv3MgAkyCN4IZeL3C8CPs0Jo78aBBL0qcVaAYJEDQ4JEOkc0F96j/4nd5Ugm94jKGzVqhVat26Ndu3asVfbtm3Zq3379ux8qEUpoBRQCigFlAJGCiggVNeGUkApoBRo4ApQmGRmZiaysrKwfft29pfWd+zYwQCQFoIOcqoI+OhvixYtGADSi5wsCs1US80rQKGp5LwSHNLr4MGDIEeWgJH+EqzTQnDYoUMHdOrUCXFxcejYsSP7S+sUPqsWpYBSQCmgFGi4CiggbLjnXh25UkAp0MAU2L17N7Zs2YKtW7di8+bN7H8N/MhdoheFJPJhifS/cvXq9oVCbiOF8PLhvLRODi+9NFDs2rUrunXrhi5duoD+b9OmTd0+cNV7pYBSQCmgFJBSQAGhlEyqkFJAKaAUqDsKkMu3ceNGZGRkYP369ewvQSAlYqFwQgovpPFoGgTS34bgEhEQP/nkk+zYH3zwQRbWKi4ffPAB02zq1KlsfGN9X8gd1sCQ/tI4UAoDppBgGgNJcNi9e3f07t2b/e3ZsydzF9WiFFAKKAWUAvVHAQWE9edcqiNRCigFGpgCFBb4zz//MIBZt24d+5/gj5K1kOtDDg+FCmpjyhq606cBIYXE3nbbbbj22mvPAOGGBoRmHxlyFrUxo/SX9KMwYkp+Q3DYp08fnHXWWQwW6X8KJ1aLUkApoBRQCtQ9BRQQ1r1zpnqsFFAKNEAFKKnL33//jbVr12L16tUM/ijBSOfOnRn0kWtDEEgvytKpljMV4IGQxkE+/fTTLDSSXxQQWl85lCWVwJBe5EYTLG7bto05rgSGffv2xdlnn41zzjmHJbVRi1JAKaAUUAp4twIKCL37/KjeKQWUAg1QAbrB/uuvvxj4rVq1ikEgTbdA4Xt0g02JQOhFoZ9qkVdAA8JLL72UATXNYUiho7xzqoBQXk+xJIWa0phUetEDDApTpuk3CA779+/PQPHcc89lDzDUohRQCigFlALeo4ACQu85F6onSgGlQANUgOafI+ij1++//84gkDJHUnIPygJJEEgvyuSpFtcU0IBw3LhxLLzx2Wefxfjx4zFmzBg2WT0tCghd01isTRlQCQzpRaG6lMyIMtISHA4cOJCBIr0awnhN9yqrWlMKKAWUAu5TQAGh+7RULSkFlAJKAUsF6IZ45cqV+PXXX9lfCrXr1asXc/xoXBaFMKrJxi1ldKoAD4QJCQn4+OOPsXDhwmqhowoInZLWViXKdkoZbmm8K7mJGzZsYKHPAwYMwPnnn8/+0gMRtSgFlAJKAaVAzSiggLBmdFZ7UQooBRqoAhr8LV++nAFgQEAAy9RI4NejRw9141uD1wUPhJdffjmb4P2FF16oFjqqgLAGTwi3K3pQsmnTJgaKlCG3uLiYgeFFF110GhJrp2dqr0oBpYBSoP4roICw/p9jdYRKAaVADSlQUVEBAr8VK1bg559/xm+//cbG/BEAkvtHTiAlM1FL7SggAiH1Ys2aNdVCRz/88MMGNe1E7ZwJ670eOHCAOYfkIhIg0pjEQYMG4eKLL8aFF17IQFEL87VuTZVQCigFlAJKATMFFBCq60MpoBRQCrigwC+//IJly5bhp59+YmGgFOpGAEip+OnlDVM9UGKPU6dOMSesUaNGLhxt3a6qB4SkDR86+scffzRYICwpKWHTl9C4Vkr+4k3j+mgKDJpehV4EiOQoUngpJQgaPHgwLrjggrp9careKwWUAkqBWlRAAWEtiq92rRRQCtQ9BSjj59KlS/HDDz8wN5AcQG0eNsqm2Lhx41o9KLpxJvChcYgRERGgm/yvvvqKOZQ0Xmvo0KEIDAys1T7W1s71gJD6woeO0tQJlC2zoUxMr52LoqIizJ49m43lo3kr58+fj6SkJLRu3RonT55kSY/ommrZsiV7yFHb7hw94KDPojYPJzmI5BpSKPAll1zCMpuqRSmgFFAKKAXkFFBAKKeTKqUUUAo0UAX27dvH3L/vvvsOS5YsYS4b3WzShNw0zxpNAl9bC2VwJADVIJRC7ChJCrk7FK46evRoNi8h9X/YsGHMyaSMjt7gWtaGZkZASH3RQkePHDmCfv36NTggJKeUwjQppJmmOKEHHrQQYJE2NP41JiaGhXFGRkZi8uTJbDwsJUWizwiFQ9dmJty8vDw2Tyc5nASKhYWFoMRBQ4YMYS4igaxalAJKAaWAUkBfAQWE6spQCigFlAKCAjT+7/vvv0d6ejpLlU+AQABIqfK9Ze4/cm1ee+01BnrUN3ICafzbZZddxuZ5I/ghZ5Bu3OmGnW6UKZSVprBoqIsZEGqho+SSNUQg1K4JcgrpQQOF0Y4cOZI5hmlpacx94yeZLy8vx+eff87mGaQwafq8aI4iTVZPD09oknrSsjbcRHJ5aQoXuu7//PNPNoVLYmIirrjiCjYOUS1KAaWAUkApUKWAAkJ1NSgFlAINXgFKg0/wt3jxYnZjSyFz5ALSzSzd1HrbQuFydMO+c+dONnaKXBC6kX///fcxfPhwtGnThq2npKSwdTURuOMMmgEhbScQorkJaZ68hhYyql3jFBpK42LpwQGFFx88ePB0JlZylv/1r38xSMzJycG8efNw0003ISQkhIEXXY8EXTSWlhK/UHIlCqeuTedQOy4KLSUwJPeQ+klgSA9TqL9qmhdv+4ZT/VEKKAVqWgEFhDWtuNqfUkAp4BUKUBgcAeA333zD0t1TintyAAkCveEG1kwkAhstXJRu4MmZoTT9PBBS/Y8++ohNb0EhpGpRChgpQNlxCwoK2NhSChclt5muJQq1pDDRPXv2MEAkp5kcVILAXbt2gcJryUWkhUJJ6TNF1yI9VKEwZtpOUElh1t600GeH4JAcRAqFpelfRowYwQAxPj7em7qq+qIUUAooBWpEAQWENSKz2olSQCngDQrQjeqCBQuwaNEiFsZG8Edj6uoqMNGYr6+//ho33HADu+kmAKSxXBRCSgs/Dswb9Fd98E4F6GHCnDlzmFtGbjIB4axZs9gYPHLLCRS1sE+ap5EcaG3coHatkStI711zzTUgwMzPz68zWW3/+usvljSHIJH6Tq46gS65iGpRCigFlAINQQEFhA3hLKtjVAo0UAUobJIcQBpLRxBIY6AIAskNpDFFdX2hcYR0437dddcxV5McGhrzSGF9dANPiXBCQ0NZen61KAXMFKCQT0o+ROPrduzYAQqjTk5OZuMHCYzo80Kg+O677zJQJIgiN40eQNBC4wkpgVFdfbiiaUOfH3INCQ4pcynB4dVXX80cxIaanVd9cpQCSoH6r4ACwvp/jtURKgUalAI0hxq5ZpQ2nyCQblAJAAcOHIgWLVrUKy0osQclkqFxhHTDToD43nvvMQCkbJGfffYZrr/+ehb2pxalgJUCFEpJoZ/0cIFCjWnOSh4Uaf4/mtZk0qRJzGmnMFJyCOm6o1BScgfr03g8Gj/5+++/M0AkACY4pMy9V111lVfN0Wh1XtV2pYBSQClgpYACQiuF1HalgFLA6xWglPNffvklvvjiCzYukCaqJggkMKrvUyzQjTml1NecGQJiypJKsEgQTGBYlxZKmEPQQSGHBBrai96n18mTBejYsb1wSL4AAgAEwRcB8AcQ6F8Kn4BS+KICfqU+aAQf+FVUoBwVgG8ZfH0qUIYSwK/M0VaZH/zQCGUVPvAt94MPfFDm44MSVKDMvwLlFT6oKPFHUak/SuGDchQBKARQDKD8dH+ys3NQXl6IkJDg01OCUNIV7UWOLV2TtT1fpZ1rgkCRxhEGBwejY8eODBQpMQs57/QZI2ikOS9HjRpVKxlF7RyLs2XpmqSwWIJDmr6FxhuSE0/HXJtTzzh7PKqeUkApoBTgFVBAqK4HpYBSoE4qQHBAWQ7JBSMnkCajJgAit4xuXBvKQuMIafFW8Dt27Bib+P3o0aOnX7m5x9G+fUcEEMMhHE0aNUajRvkIKK5AqW8xomPPQQnKUO5bhlNlIfAvL0CRnx/WnziEt+49ZePU+gAEgKQPTmA6vsEQbMQ0jEQqzgPggxY4jnS8gc/QF//FEKFtrT7/t9pPaGX7Z26/49Vg9A6LQmBZOUp9A9HY7yT8yv3hD18c2L8W/uWNUBzgi5KSEBwvoWPKQ3ExkJ29HZGRTRhgaS+a969p06Y2jrtmitI5pQRHBLsEirUxvUTNHGn1vVACHsrESu7h0qVLmXN47bXXYsyYMXUK9GtDO7VPpYBSwDsVUEDonedF9UopoBQwUIBcwLlz5zJHkOBv0KBBbI60hgSBMhcHjfciJ8dTC80/RyF12uvQoUMsXNAPTdG2eSR8So8islknFFSUoKSsECUVTVBWWIZinwBklh3DS3cdsegagRyBlrZo63b/AvdiKaZjId7BhZiKK1HEPMSqpQ2OMiichfPxChIq9yvun8o7C4hmQFkdMB98Ixyd/JogoKIcfkFAkH85fCrK0NjXD7lHMlHhH4Fdh46iDEfZOL/mzZuzUGjtRVlCPbV4+pryVL892S7B4fLly/Hbb78xSCTHcOzYscw9VItSQCmgFKgrCiggrCtnSvVTKdCAFaDsoJ9++ikLCaXJ1QkEKSy0voeDOnvKKbsouRfTpk1ztglWj+aaI+ig1759OYiL6wAgElFNStGouBBR0Weh0LcURSd9sDewAtNu3nvakTtzxzzIyXTLLvidWf4ybGUgeAQhmIbhWIM2hju+JWkGWnbKYtvz88OQkvIAcnObC+WdBUKtGR5wRcC0v/70zOZoVRyAwMbFCKpohNwDG1AU0AiHjxPwHkFm5g60ahXDQJ1ero4lffrpp5kLf/nll8ucwAZXhsJKKZyUwJDGWxIUjhs3TmUrbXBXgjpgpUDdU0ABYd07Z6rHSoEGoQBlzCQI/OSTT1joHE10TRkQ61tiGE+czMzMTDbBOs0lZ7VQyCmND6NXkyZN0CQwGk3CK1B+4ijCY3qjzNcHhScrsPpUHt568LgQIsm3bgZwer2wW97qSKq2x+I4pmMRLsVWTMUwpKFf5cYzgS44+CSSk99gEPh32iik4238L74LAhIykJJyP3Jzo0wcQx70rBxFvv/yjmH1o9YDSrHdKrC846UQ9G0cgaCQUjQq98XRnL/hExaBvGNAfvFB0HjT1q1bs5dMyDHNP/jYY4+hU6dO8iejgZYk55zG8q5YsYKFSo8fP57BoZrnsIFeEOqwlQJeroACQi8/Qap7SoGGpAA5UQSAlOqeElmQC0hjA+vDFBE1eR4pnJMmFadpBLQQQkoCor1iYlojonEbhPsdQZPYrjheEYgtpYfx4s3HuG4aOXoy74vgVXNAeD+WYToW43VciGkYihLwIZRnAmFc3GYMH/4F0tJuZY5gPPYgHe/g8bjzsLDgbIwc+SlWrboQa9YMQHz8SvTvvwKpqXehe/d1bFtxcQByclqzv/Pm3Yjk5NeRn98EnTplsINesGA8MjLORnLya8jO7oz09DGIj/8d/fsvQ2rqvWjZcifGjp2JgIBi1sbcubcgK6s7B7B6wMeDqDEQVoXcaiBZHUQfTQlFnG84mviU4njOFuSVRuDoqV3IydnD5h/UXrQHvWuqJq/purwvmsqCxhqSe0gZXJOSkhgg1qeMrHX5/Ki+KwWUAoACQnUVKAWUArWuAIWC0oTXFBpK4WjkBNb1+cxqS1RyJrZv344XXngB48ffhqioSET7+iCqdXccrfBDUUkZ7rmdQiPNwM4K4Pjtek6fne1GStkLGb0CmzEd6TiAMEzFUKxDrMSYPyAx8Su0b5+J1NQ7UFAQwnQZiJ1Ix7u4GWNxInEH62B6+igkJb2Lw4dbMECcOPE1LFkyHBkZvZGc/BZzGOfNuwHJyW+y/9PSbkNi4pes7blzJ2Ls2JRKIBxVCZbLkZp6D8aMmYPDh6MZKCYmzkNU1AGkpd3JnR/au+goOgCvefNgREQEYuvWPA4geafSyFHUb08DyNfebovARkCETykO79mMA+XlOHI4Fx9/8jamTJnCEsgop965TzhNX0HOIYV10/yON9xwgxpv6JyUqpZSQCngRgUUELpRTNWUUkApIK/A33//zebQIzeQbjAJAi+77DKPJkKR713dKEngR+GhmzfvQO/eXdAkOBSBfr4Ii4hDQcRBfPOdDxa9V1B5MCIA1g8gbI1jeBrfYTC2YyoS8THONgBBvZBOID7+D/Tv/ytSU287DYQERhcjE+mYiZvjEhAweBu++mo8rr76EyxbdjnCw48hIeFbpKTcg9zcSCQmfo2oqIOYNy+JwWF2diekp19d2fYKAQir3hedxrlzJyErq5sBAIqgV4EjR25GZGQQ+vSZi/Xr+SQ9vCPIX8v6TuGZTqJWp6r88Ml+GJFYiuCjzXEiLxNFJcDxguNYv34bunVrz8JI6XOsFjkFKEHPjz/+yOCQPsfkGtKcoeecc45cA6qUUkApoBRwowIKCN0opmpKKaAUMFeAMvIRBM6ZMwe7du1CQkICcwTbtm2rpLNQgG4at27dig0bduCi/gmIbHQMoc174IQ/kF1QiGdv38+BH9+YY9qFqkVc17bolauatqF6fav3ayZk9CEWHvo9XmbZQ4egvFpWUplLygdxcVswfPiXSEu7uXK8oKNeUtIshB5uhJeXbcDU8dFYs6MPOnTYhk8+uQndu29AQkI6UlLuQm5uMwEI30Z2dhwHhL9g7tybMHbs+xwoUujpL0hNvRMFBY3Z/shNHDBgOXJyWrKQVMf7ek5eFRguWzYG/fu3QPfuHyM7m8Z3OucIViklgqRZe1TLB4+9FYH2jYMQWlaO/P2bcaQsDL/8uQS9erVnE9crSLS+Dum7kBzDJUuWsO/CG2+8kTmHQUFB1pVVCaWAUkAp4AYFFBC6QUTVhFJAKWCuAGW8pAQn5AbShPHkBNKE1mrRV4DCPjMyMrBx41Z0794JLQLC0Kx5V5wI8MHSrfvx8XP8XHxWwGcH9ERwlAU/qmc3SYzd8lV9G4otDAR3IxzTcAXWI8bJS8kHjqQyMyvDPCex44iP/xMJCd8hJeUOXJh7AP8X/yHmXxiKdVv6ID19BCIjczFx4ptYsiQRGRm9kJz8bmXI6HVITn6nEvxGVjqEvzH3ccyYj1gf09ImIylpJkJDTyA19XaMGZOGTZvOwpo151WWJ1Ck8FVrIDQKJT0T8LR39IBPL8RU1knUB8YJ/9cIl3SJQVhpCQ4d2ILDRXnI2JyFnj07o3v37vUi3JTGOO/btw9t2rRhSa/ctfz666/MOVy5ciVzDSmRD2V2VYtSQCmgFPCkAgoIPamualsp0IAVKCoqYk7g7NmzQXPUEQQOGTKEzZvmjqWiogL//PMPmweP5iEMDAx0R7O10samTZtAL6AZmjWLRLOwEoSFdcLx8iDce/uWyj5ZhXy6ul07dJmkMUbgaAcgraQ+ExjbIo+B4EDswjRcjk9xlgWI6k0TIbYLBAefQnLyLMTEOFzW/PxQpKTcVukYViAp8necm/QNflx0JRZmOR5kEDSOHDmvMqlMy8qkMuORnPxepUM4gpVxhKPeylzFkSO/YHUzM7tWAuGtCA4uYHBJgOhIKnMjsrK6CmMIRaDTAzzZsYO87s4AolV92n5mu2+8GYMQv2KcyM/EkRP+OHIkl02N0aNHD/aqS8u6deswf/58FuHw559/siiHs86ia9F9C31nfvfddwwO6Ttz0qRJzDmsy99z7lNHtaQUUAq4WwEFhO5WVLWnFGjgCtDYQIJAgsHzzjuP3Sx54gk3hU8eO3aMhVitX7++zsyNRmGz1N/16zeiTev2aBEUhujoHjgVWIjV+wrw1mOHhCtIc/hcBT6r+t4NhFOwHNPxI57HRZiGy9wAgvpjCquL7wDK+Pi/kNh/KW5PLcZVBROxBi0ri5HD6IDJ7OwOzD3Uq68fynnmmEDjkE9ngNDM+ZMFSmeB0aie72l57ng2DH1bRiCkqBj7D2zBocJj2L0nG71790Tv3r0RHBzstd+klHGVHkj5+/tj9+7d+PbbbxmsBQQEeKTPFGFBIaV//PEH2w/BoRpr6BGpVaNKgQargALCBnvq1YErBdyrAM0Z+N5777FQR3IChw4d6vJE2KcRpdIN3Lx5M/r06YNu3bqxKRQonTuFbNEcevS03huX/Px85mSSYwpEINq/COGx3XCi2B+33ZHJTeSuB2z8EZmBoV45HvDE7VZOHpWXcQr5duyGgBq1X/0sDmfhoT9hByIwFZdiE1pUFhCBzmpd5uo401FMTFyEAQN+x4IFVyN+jQ+ewBL8K3IULpz4BUJD81mjOTmxSE2dVBnmeaYDWbVnvRBLPTA1GrvnDBjyxy0bCqoHjPSeOwHxzPbeeas1wgIKkLc/AwdKCQiPMEeMPvOhoaEyJ7DGylBSGAJDCu3csWMHkpOT4evrAF6CxW3btjFnz53hpDk5OQw+yTmk0NtbbrmFzW2oFqWAUkAp4KoCCghdVVDVVwo0YAXoBmXWrFkMBFu2bMnSqNP8d+5e6CaIbr5oUudvvvkGnTt3ZvMT0hiewsJClrjCx0e8iXZ3L+TaI/Bbu3YtVq/+h43/i/ZvjMYte2NT4XG8cGcOB4AisHkSCI3AzQwUaxcIO+AonsYS9MM+TEUCPkdP4QRYAaCMAyieU70Q0+pl7sQq3I/fkIgbkIlmBheFmAzGDOSMgNDMQdRLNqMBlmzoqF0HUQQ4qk8AZDUG0Qgkrd//v7eboktgEAp2b0JO+XFkZGShb9/eOPvss2s9dHLNmjVsztRevXqxaSNCQmjKEuDUqVP4+OOPsWrVKkydOpU9sPLEQnOM0jQ99B1IYHjzzTe77QGcJ/qr2lQKKAW8WwEFhN59flTvlAJeqQA9FX/nnXdYkpgrr7wSw4YNQ9euNO7JtYWerNPk9JRYgRaamD48PJzdeF199dVo2rQpm7CeQlLpBqhZM6Mbctf6Ybc2hYBSqGyTJm3QKiIELWM640hpE9xz53onANAVMDQDPzPAMwNDbZtdQNSrp+dMnlnu3/gF07EUz+AiPInBFtNIaM4pD0Q8gJk5l1YPEfQB8QH8hklYg0RczxLbnJncRW//vMZ2gFGs58y6lTPI91fTkf9rtV10DrXy7gXGWW+2RXBgAfbv3Yo9R/Nw/PhuFjpJIaY1sRw/fpxFJdB4QXIDaZwfRUZMnDgRjRs3ZlmAFyxYwOZQpelgKLyzUaNGbHwwJdXy8/Nj35eUUMtdD7C2bNmCxYsXY+HChSwJzW233cYSd6lFKaAUUArYUUABoR21VFmlQANX4PPPP8ebb77J5s0iCKSbm7CwMLepsmHDBtCTbwqDopstcgbpZosmrqd9tWrVioVjUT/o/9rKVEpP5WmC6eKCYDRr0RjNwmJQEdwGS/7eg69naZOE86BCEvEhn9q6CHAimPH1eHAyql+3gXAktjEQ3IpmmIrB2AxKQKQHdCJwWa3LJJexcuqqbydovQabkIjrcBAUzminfm0AoSuOoLNAqBdiqgecsuWqxiCOvycEA7pGwbdgBw6fyMGBnAI0DjnFYIyiFTyx0MMo+u6h8FACQFpPSUlh31FLly5FeXk5rrrqKhbFQH2g7ycKZ6cHWpQtVHu4RUmw2rdvz8LIi4uLWTisq4B44sQJBoUEhxQxceedd+Kaa67xhAyqTaWAUqAeKqCAsB6eVHVISgF3KkAhmeQGEgiSQ0djAz0RFkp9phunfv36sUmu6WaJnqoPHz6cjdPp0KEDu9mjhZ7E0w0Y3YjRE/iaWCib4G+/rUGfHl0QE9QEFc07IL8iGFNu31y5exH49ADOVeDTq28XFMXy/LpMaKlReb33rcYqOrbH4Sim42echQOYhosxDzQ5u7gYhYjKOoAyIaTWIaN8r57EclyBLAzFdcgDn+XWDPiswFEDJrsho0bAJxtCarRf7X3+r6aCLMhZJ5lxtKgBn/12X3inDUJxEsV52Th07Ag2bd6GQYPOYd8n7loI+ObNo8yyxWwMHyV7iY6OZiBIY5qvu+46Bnf0vUX/R0ZGIjU1lYWVav2g5DCxsbHsgRZlEI2JiWFhpjTu2l0LPVSjh2mUdIvAkFxDNaehu9RV7SgF6qcCCgjr53lVR6UUcFkBusF566238Pbbb2PQoEEMzCi5gycXAj26waIn6fTEmzKVTpgwgU0t8fPPP7MwUQJAutGhcFV66q6N3XF3v2ifNA6oqDAEHVs0QofmPXGiSTiuv25d5a70HD++F7KOoJmTKOMg8iCmt38722seCB9j4aHL8QQuxHRcYHIaawsIzUDSB//BEgzAXgzFeBTCX+i/nSQyZgAoApgekNkBPzOgsxoTaKSQYy4AACAASURBVLVdDyDNQkp5yaocQFcAkdy2Wa9HI9inHNsPZ2DfoRNoHHQS/fv3d3kORIpQoInkKZqBxjLTi4CQksgQ4NGDI4JF+q6iheCQxvjRdxrV/eCDDxgc0vqRI0cQFxeHFStWsPHXWlIad32XUTKrRYsW4bfffsPtt9+OO+64A+3atXNX86odpYBSoB4poICwHp1MdShKAXcoQMkSXn/9debWUfjTyJEj0bp1a3c0basNurGilO6jRo1iT+Rp3CCFYNH4HRpnSKFR119/vVtTvdN4HHIj27btiRaNy1Aaei62HsvBm48dtBHyyYOgHtDZBUDZMYUi+LljzKAImHKOX/UTrR/yeTW2MhDciChMxUXYBprcWza0U/ZSEvsr075Z2/rO38v4ET1wmEFhhWXoKN++FTCK+5NZt2pfBDYzZ1F2DKAZYMoAon1H0A4w3vtCE3QMiYRf/p84dKoMu3ZtYePs3DHumVebwJAcQXpoRYlvCPDoe+yGG25gIaF5eXksCReNLST3cPXq1SwpDPWlRQste67stS1fjsJWKYz1q6++wvjx43H33XezBF1qUQooBZQCp7+9K+iRlVqUAkqBBq8AhRnNmDGD3cCMGDGCgZin3DcrsckBpBsrCruKiopixemmhrKZEpzu3bsXo0ePdstk0HRT9vPPq3Bu/CB0bxWHw+W+uOM2mgzeyAGUGRtIPTYCObtAqAd6Iqi5um4EejJAyPfPGhi74Aiexgr0xBFMxYX4Cp0rG7AK/TQCXKurSQQkq/2YtWccUvomvkdrnMBVGMNNz8CD0plOY3y8H0aO9Ku2w8zMCqSllVW+JwOAVqGlAN379+9fgdRUXxQUiIBmJ9TUCNz44xTb9/Q69UkWKB0O5MyZLRFeUYqNe7OwZs0vuPjifujbt6+dC0m37NGjR/HRRx+xMYY0tppcRHp4RXOx0kLfrdnZ2SwrqatjBp3p7MmTJ/Hll18yOCS39N577/VY+L8z/VN1lAJKgdpTQDmEtae92rNSwCsUoBuEV155hd24kBtIr9peKMyJJnmmuQUpdJXCsbR5Bmlid5q02pWxg5TFNCenCJGRIegS0w1HK3xx1x3bODChf62Azh0hobzSYnvaNivHUSxnZ10mRNTomaGZAymCk6NP0/AbnsSvmIoL8CwoE6IeQBpdfVYgJ7ud10d06MR9W40prL59FtLRBEW4Fldj6NCuaNOmKU6dKsaff+7Fli2HuMYd9eLj/ZGQ4IeUlBLk5lYgONgHycmNkJ9PUFhqAJZ8H/UcRtpeHSTj433Qvz+QmuqDggI7oaVm7Wv7MfpL+xFDQGXBjS/H98HuGEOr8r547e02aOZ7Clv3bcCKFX/i0kvPcSlZlfaMnYCP4I8SvVD4KM1HSuGj5NDVRsSFeGVTNlR60XjG+++/nz0AVItSQCnQcBVQQNhwz7068gauwIcffshAkMKcCAI9lSjGrsyUYOGNN96Av78/y2ZKaeUJBikrn7NP1ekYaZzOgQMlaNk8GO1ie+Eo/HGPpRNoFvIpA3AaWNoFP6PyZgBn5DyaAWLNAOEYFh76K9aiBaZiELJYeKhdx08W+OyWM7tC7QEhgdiCbhm4aP6rCO/esVrDzzzzE6ZO/b7yPQ0IGyEhwR8pKUUMCKl+XJwvhg9vhBUrQjBs2NnYufMXdOrkAJuVK8uQnl6GxEQ/tG/vi9BQH9B87Q5X0QGQiYm+GDDAUb64uAmee+4o4uN9ccEFDrCKjARycggOK1BQIAt82qHIAp3d8rLtWgGe2I5V+erbZ8xoh2bB+cjctw6HDhUhOtoPF154odNj+wgOaToaGu9M0RbkHFLCLG9aKDKEwJDCWwkMKQxfLUoBpUDDU0ABYcM75+qIG7gCM2fOxEsvvcQyhtIYQUoY400LJZP57LPPWAgXJWcIDOSzNzpCRylTHyWUsVqWL1+OAwdKER0ViA6xPZHrE4R7b91UWc0qJNSuAygTSmoGmCK4GTmUeuX0ANIMBMXyVqGeVN4K4M7c3g25DAQ74yimYRAWgG6GZRxHfYfRnqNodXXQdj3gOzO0s6ola0CcPz8Zo0b10t15v36v4a+/9pzeFh9PQNgIKSmFlUBIwOaDpKQg/PVXIC6+OAK7du1DWloJA7mkpEAsWlSCzp390KuXL3MWIyJ8MHq0P+bPL0N4ODmBvhgzZhzOP78d3nlnNtLSHM7kyJG+WLCgHBkZFUhO9kN2dgXS07VzIYKUFdBZbZcFPHeXswJA2p/20s4//7eq/lvvxiEMx7Bj3zrkHCpCTIwfaLoIq4VcQAoR9QYX0Kqv/HZKPPP111+zhF0PPvggJk+ebKe6KqsUUArUcQUUENbxE6i6rxSQVYCmjSAQpBsVmuTdHWNmZPft7nIPPPAAC3Gip/fiQqngc3IK0aJpINq27InDCMT9DAKdAUA9qDJrx8pR9BQQ6rVrBoSyzqBMOX4/VeWfxO94DKswFQPxX/S3CZRGQOjuK8kMCPXA0BoIT578Dxo3DtDt6P33f40ZM1ZwQEhh0QFISSlAbm45ez8y0pcB4aJFRRg4MACdOlUfY7hyJTmBYA5hamoxgoOrg+KAAeKYxHJs2lReGZpaxsCTHMaoKB9hrCIPRlbAZ7Xd3aAn2577gNBxhI79vvpuO0T65CN77z84fIzgMAgDBw484xxTFAKF4L/88svuvlBrrD0aU03JZ+jBG4EhTVuhFqWAUqD+K6CAsP6fY3WEDVyB1157DS+++CJLb04QRVk66/pCSREoG+oTTzzBDmXdunU4cCAXkUFhiI3pjJwKPzx4KyWGocUVgHO1vjOAqJ0dmZBUqxBSV7bz/TB3EDt2bIa9e/NQVFSKa1h46O/4E9EsPDQbYcLlphfSKXNF2g0FlS1vtm8rAOTBqAIBAf4oKnrRsMFp09IxfboWNkrJXggIg5CScrISCClk1A/DhwchLa0Aw4YF4fBhChMtrmzT0Z/ExEC0b++H1NSiSiAkgCxmzqED9PjytJ/qYxUTE/05INQbU8gDmNV2/nBlwc1d5WQAUAM7I2dQzjF0HKUPZrxHYw5PYt/uzThWfAIxMZGnv1Ofeuoplr2TknLV9YW+UwkMMzMz8dBDD+Gee+6p64ek+q8UUAqYKKCAUF0eSoF6qgCB4P/+9z906dKFZeSkyZHry0LZ8q688kpMmzYNLUJboGlEGxRnbcbU/5zAHoSbgKB2g083uUYhmVZOIg+JrgCjHfDjzxzfP1eAT+/4zcGv+vVTgbPOao2FCyejdeumKCooxt8T7kXgV/OYK7gINN+ZVXt6242uUlnAs1vOHUBYBYb79k1HbGwT3UZvvvlTzJ698vS2+PhAJCQEIyXlBAPC4GBfJCeHVCaVOYnExGD06kUhpSdZnYkTQ7BkSSFatKAxhP5ITaUES+QQBjNHMTzcl8Hi3LmF2LevHMnJQcjOLsfBgzROOAALFpQgI6MMycmB7P30dHIbjYBPBgQ1sKs6fg2cauavO4DQDBj12q8CyJffbY1o/wIcycnGkeKDePrpp1kSmdrKzuyJ73fKlDp//nzQHLEPP/ywAkNPiKzaVAp4gQIKCL3gJKguKAXcqQCFhr7wwgsseUF9A8Hjx49jyZIlCA+PQJ9uIdgc1hSPXZmHVHyCLDTD06D07lZA527H0AjsZBw+I9DTQNMK+PTq6/VHJvRTbwykeb3nnhuBf//bkVKflo1fLkev0Z8Ll7OsI2gGcu78hPBtiUBqzxEUs3lSyy++OAoPPphwRocLCkrQocNTOHDg+OlQRALCkSNDqpXNzCxBWhoBoEOPpKRQdOrkmPB+5coipKcXIjExqBIIT7HMpElJjbFoUSGysijhTCAGDHCErGZmljGn0TFWMYCBZkyML3JyaL68osopKDQgkgVA2XJau3z7RhPPaxK4Y2J63n00cyLtOoZ65auA8dlvStHtZC7+yShEXt4hlgirSRP9BwOeupo92a4GhuQYTpkyRYWSelJs1bZSoBYUUEBYC6KrXSoFPKEAJYv573//izZt2rB5rnr37u2J3dRKm5TwIC+vCB1CguHXtism37j9NPgNRiZSMRcd8SjKqzlSsmBIh8TDkGw9WYdRk0yvXbOQUr16euXFcu5cNwfC//73KjzySBUQfv31P7j66nfrEBCKl7MsEGr1+PJVbb355lhMnDgQQUGN2JurV+/G1Knf4NtvMwRHzrydqvn1+HJ8n80cOrvOnxXoWW0XAZBfNwI+PWDjj8mOAyju3ywUVNtmtH/Z98X+Vc5zOCcaxbs2YNfJPISHB3pd4i5XvsTXr1+PL774Art378ajjz6qks+4IqaqqxTwIgUUEHrRyVBdUQo4owBNH/Gf//wHERERuOaaa9g0DfVhoTm8vvvuR/TuEo/WbePw19ET+PLVU7jnnnMwdGgHdogZGUfQ5aNX8PpXhzEL/SoPm8ZYlaB9e3JBAirnXXNAX1JSKQ4f9kF6Ot24yYKfo27V4qrDKAKbWQgofyZlHEcrR9EdTmFV//v1a49vv70TzZo5XK6xY2fhs89W62TvFI9DBC+9K9Zu6Ke7ypt9eqyAsTogtmrVFAUFxcjNpdngeaCqArxBgzrgt992VL6hD5jyYCjWdwYY+eM3c9hcAUSzdkWwk123AkBqxwww7TiG5qGkWibTB14OxTnhjbB7VybWb12NIUMuZdPn1IeFptP4/PPPcfToUfz73/9W01XUh5OqjqFBK6CAsEGffnXwdVkBGtfx3HPPsbn5CATPO++8unw4rO80b9f333/PJqWPCgtDQGhX3MrmCgSGDGmHhQtHw99fDCsDXn31L9x334+ngTAy0gF/ixb5ISvL8XZcXDlGjy7H/Pk+yMoyc+asAM0VILTar4wDqBfaaQSOdgBRBFV+nW+n+vsBAb7o0iUae/cew9Gjp4Sxmcb17E1joQdi+gA4atTZuP32i7F48XrMmPGTQX/M2nMXEOoDIN/6RRd1wXPPjcQFF7wk7FQP5EQA0wOyKtB0/GcHEHnw0mvHznZPAB+/f6P2rRxFZ7brgaIcEFaBvA/efTcWJfnrcOj4cRQXF+OKK65wel5Vb/qi/+OPPxgY0nf3//3f/7FhCmpRCigF6p4CCgjr3jlTPW7gCvz444949tlncejQIVx77bUYPHhwnVdk27ZtLM15dEAY/KN74t3Pt2H1d1qmxAq0aNEYe/fepguD2sE/8MBPeOWVVafdvCo30Ad3390PsbH7sWvXTqSm+mDw4AoMGOComZkJpKXRzTVBpA86dfJBbi5tqcAvv1RgzZoyNrH3yJFV6fwXLChl7zsWZwGRByu+HaP39UJUZQBSbM9s3RkHkW/PUwAof4kvWnQvhg3rjT/+2IEBA56Vr8hK2gVFe45hVWdcdQK1lowcQHG7ERiaOYiaHryEsqCnt3++Pdl2xHJWQGe3vF3HUD9EtAr8rLdfPBaYcEU0SnM24kDxUTYNUOfOnW1ep95XfNmyZWz+2ObNm+Pxxx/HpZde6n2dVD1SCigFDBVQQKguDqVAHVGA5od65plnQKE648aNw9ChQ+tIz427+d133yEgoAV6teuMzaWFmHpLti5gPfHE+XjyyfMtj9fHhwDAAWjx8eXo37+CAeADDwxEWNgmfPbZMba9f38fpKY65n1LTvbBqlWOOgkJNNl3KSIiKPzRn2VhdAChH9asoYyMPqhK2V9U2R8jIORBif6XCfnkD1GmvJUDqNee2C9+XRYIrcBP3K8ITnqn0izk0/LUny4walQ8HnooEe+//wtmzVouX5GVlHEi+SYVEDrUEEFM08hZ8HPWAaxtINTcRL4fvMNYHRiff6854hqVY312BoqLD2PIkCE2r1fvK/7tt9/i008/ZUMXCAzr8ny33qeu6pFSwHMKKCD0nLaqZaWAWxTYuXMnA8F58+Zh/PjxzBWsy8uuXbuQlZWFtqGNgZiumHR9pgVYVeC7767FFVc4xg2aLV26vIlt246wIhQ2OnEisGRJBfLygOHDaX42gkFgwIDqzkhmZlUYZlpaCUvln5zcCKtWlVWCIAGmH0aOdCQJcWRvLBSmVbAak6j1XAb0qKyeI8gfvVU74v6cXTerZwWGzmzn9ycDaHwIrbg/o3W7TiAPOCK48ufEXYCo5+hZhYzKhpCK/aV1HmCsxgZabRfb01vX+uCOrKJ8+zIOIg9oMgBpVF5835V1X8yc0xIBB1Zh+6lTbM7Ytm3bWn3defV2cgs/+eQTjBkzhoFhu3Y0DY1alAJKAW9VQAGht54Z1a8Gr0BhYSEDQRoneN111yEpKQlBQUF1VhfKFFpU5IseHbtg8f6DSH30ROWxWIFUBZYvT8KFF7axPPZevd7Gxo0HK2GKQkAdyWMOHwaioig0tByJiT6Vk3KT46eBF83l5kjtT5N6Uyp/DQgzMkrZvG20pKYWYvDgRoiK8kVaGo2XEx21qvaqJ6LRe99oLKDVGEZNBrvlxHpm60Ygx58CEVj59swcQT0nUO/UmjmGRu1X7zdl+fTz88XJk5qb6yogWgGfdhwi0Nl936w+r5UZyJmBG98f+l8PQLX3+e1aMia7zp+2PzvTTpiBm9n+ZeoZgaOd9/X2YxYyagaMVfVuf9UPl4YGYv2uLAQGltTpDKX0G5aWloaPPvqIjS8kMKzLv2GWP0CqgFKgDiuggLAOnzzV9fqrAM0lSJMcU6IYgsGYmJg6ebAFBQVsoubeHXojtHkLJCVTNkVHqKZ8ls8KvPnmENxxR19LDQICnkZJSdXYvrg4H4we7Yvi4gosXFiGrKwKxMc7wj7nzi2pnLw74PTk3QkJ/khJKUJEhA/Gjg1EenoxHEAYhFWraFJv+j8Y+fnllUAoHocVIDqzXQ8ARTDT+iG27851PeBzByCagaQemBpdBtWTuPj7+6Ck5ANWuEmTW3DihAbwlpcRV8CdAGidZEYfzNzhDOoBoBUI2nECzdoXwdKd6zKOoLY/WaeP75/VmECtTR5Q5ZzC8eM7YsqU3rjxxl+wbh2FstPC788HaakhyDuUg0071uPKK69EMIUu1MElJyeHQSEloJk2bZqaw7AOnkPV5fqvgALC+n+O1RHWIQW++uorPPHEE2xC4wkTJqBHjx51qPdVXaUpI3bs2IFWAcHwC++GSXdRWCjvaNH/1s6go0VKANMKv/9+k6kWb721Cnfeuei0O0j1HKGfDucvNbUYBQWOG3wCwgEDHEliHOGflMCGHMVAdOrkh9xcB7T+8ksJ1qwpPj3ZN4Hlxo0liI31Q2pqfrUpLao6Z3ZcZkCotWAVCmrmLLoTAGUcQP6UyJQ3AzxXxxBWBy4/Px+UlqaxDoaFTUJ+Pk39oN24y36s6iIQyoaO2nUQeVASHTpNT7vOoavl6y4QTprUFc8+2xdXXfUT/vjjcKWA1YFQu15T3miNkry12Fd8FB06dKizU1ds2rQJH3/8MY4fP46nnnoKV199tewHUZVTCigFPKyAAkIPC6yaVwrIKLBmzRr25DQzM5M5ghdddJFMNa8rs2rVKpw8eRLNGjdGWUR33H/L1mqApgGe3F+CMrphdMDZlCmD8Pzzl+ke84oVO3HZZe+juJjcQXnQNOpHXJw/Ro8Owvz5BcjKotBSHsJk2zcCPKtQTzvAJwIZrYtgZtQe3z8zkLRbzqi83vuuAqK5g9iokR8LGS0sLDH4rOgBnwimZh8zMdRSLCsCqBFgGrWjV5/fh+x2o3JW78tu9yQg8n2wA4Ckk1V5mekjNBDWcxitHETZEFJ9EBT7/8p7reB3dBWOnDqFkJAQ9KcB0XVwWb58OXMMO3XqxCJh4uPj6+BRqC4rBeqXAgoI69f5VEdTxxSgSX3JEUxNTcUNN9yAf/3rX3XsCBzdTU9PR2BgU3Rp3xOLt+Xgo+cc2TyNgMuxTRastLIVGDeuNx58cBDOPbflaZ1efvlXTJmSjrIy+6GofP/i4/0xcmRVSNbKlUVIT6fEMXb6aQRoGqjxf3lAknnfGdDT2tVzJo3ATcbp02tXvHRl2vEsEFp/mGoCCI1CRWVDSB1HERISiJSUW3D33R/g4MHjlYdmBwhdcQQ1JWUdPbvlZdu1AjyxHavydQsINUCc+GQALm0Xiq3Zm1BUdBiJiYnWl7oXlvjiiy/wwQcfIDk5mTmGEZTeWS1KAaVArSiggLBWZFc7VQoAr732GnMFaYJigsGwsLA6JQuND6QQ1x4deyA0uism3bje7QBoBJQREcEIDvbDvn2UmMYusLlS3izkU69dmfJGYCgLgHYcRTMn0AzgRNDVAzmj+kbgKQuQRh8LEajMQk7NwM/sY2e3npnTJwOG5vXHjx+ETz753eaE87IhpKSDrCNoDnz+/n4gd7agQEvcJAt8rpTTc/DsAKKMA6iV4dsV69lZt+sgnll+9pwo5B/IwKbtm1gIZl0bZ3jixAkGhd9//z1zC++555469TuoOqsUqC8KKCCsL2dSHUedUYDmaaJsaxTyQ5lDu3btWmf6Th09cOAAaCxIq6AQNIrujpsmbq7sv6xDJ1uOByy7jiJ1yRXwM6ovA3iyIaFGwGdV3wgg9d63A4B1FQidBUE9QDP6KOqBoV5ZI6ATAYpfdwYUxf34YPjwsxATE4HZs3+WmEbCDOjMnEQ5YNy69Wl07twCYWH3Iz+fMry6Ano8qFq144wjqLXvLiAEJk7sjZSUjZXHbQaIdoFQBFKtvi/eT2mB4v3/YF9xHht7Hh0dXad+V7Zs2cIyktKQA8quXR/m2a1TJ0B1tsEroICwwV8CSoCaUoCSrDz22GOg6RcoRCYhIaGmdu2W/Wzfvh00J+K5Hftha3k5Hrxpiw0QlAG66mMGPQN0ngDFqjafeeYq3HLLBUhIeBkbNuyt1McK8GS3ywAff6qNnEOxHTvrZoApXmY1ETLqlkuba+RM8Js9+w688spCbNiwS2dnVqDojGPI7+ZM8KsaI6qBjEPnSy7piZiY8EoH0QxARcAyAkAZMNQHxI0bn0KPHrEIDb0HJ09SwiYrkHNmu4wjqOfo8cdvBpAygKgPdLNnD8GTT/6O3btPVp4I7fiMxgry/eT3awSMxmMOX3o/Cp3KS7Bm1yo291/Hjh3d/SExba+iogIUPUJOpY+PeH1Yd2XJkiVsCMWgQYPw7LPPsiQ6alEKKAU8r4ACQs9rrPagFMB//vMfTJ06Fddffz1uvPHGOqXIxo0bceJoGTq1b4PPN+/H3GfydUBHFvhkgUymPU84gLL908pVB6Rnn70at9xyES655EVs2LDHjUBo5ExaOYDuBsSGB4QTJlyIuXN/RVkZJSzSAyDRoTQCOiMn0DkAdNSSAUaxfR6IRHDkwcx5IKR++fv7orRU+4w6A3wiuOqtWzmCtQOEVdeJnaQzIhTS8doHQscZ9cXYx8twTbcIbNy2FVEtAtGzZ0+P/+5Q9tD33nsPu3btYuMBKUFaly5dnNrvnDlz8OGHH2L69On497//7VQbqpJSQCkgr4ACQnmtVEmlgG0FaA6+Rx99lM0jSK5g27Ztbbdx7NgxNlaPlsGDB9fYE1PKfFpwwg8dWzfDhJv3g578Ohbxr0wIqAzgybSjt3+9fmn7026YZda1U+MKaBqBm16/jfZn1g+99mXbEcvZWef3a1ZPrxxf3pXt4kfH1VBRo/pmH1E7jqBMKKi2Lyuw48vx/TMDOLvOnxUAWm2nfhmBn9ZnT09M7wlAdN4p1AdDsT0jR9DO+3qOYWV9H+CTWT7I2nMEjcOKPZrRk34jKFEaweCRI0cwd+5c9gCUhkc4sxBYkltI8xj+97//ZXMxqkUpoBTwjAIKCD2jq2q1gSuwe/du9lSTwkPpB5FAztll8+bN8Pf3R1RUFFauXOnxjHKOqSMq0LVNK9z//D4c2Kb13AzYrIDParsITHbLy4Kip8vJAKEVeNYlIHSHYygLjAoIjZO+iMCoB5gasOmBnV59HvCstls5gHbq8y6sDOCJIKoHcHz/zLbLZh2VKScDdKKDKTP9hF67JkDIIN0HLTqXYMajQdiyazdCQso9NmWF9uCQgJCSxUyePJklTCssLESjRo3g5+eY/9XOsmzZMpBjSGGkFG3Tpk0bO9VVWaWAUkBCAQWEEiKpIkoBOwrMmDGDweC1116LiRMn2qnKytKgehpvSGMw2rdvz9bnz5+P0tJSDBkyxGM/hgSbBQVF6N7+bNz3n63I2co7ZWaAZgSKdsYEOgOAWvtaXVecPSNQ5B1GK5DT27+rgGhWX68/ZoCm9U+sZ7YuA3xiu1aAp+fM6X1MzBxA2x8rJytYOYI86Og5glbbXXUG9UBLBD5PAKAdwBOBzd3rVgCo7c+onB1AtBMCSvu1U14GIKuSyDjOgBFQGpc7e0gpHpnQDJu3r0FwcCMMGDDAyc+GfrUVK1bgyy+/RHFxMcaMGYOBAweyyegp4iQ0NJS9d+655zo1vjAlJQWfffYZg8L77rvPrf1WjSkFGroCCggb+hWgjt9tCvzyyy94+OGHmZt30003IS4uznbblMGTQmTOP/98UBKXvLw83HzzzQgKCrLdlmwFDQS7dOiLlz7dhjXplASCFjuhoVZAZ7Wd9mcHIPX6pwewdMNkJxSVB0AeSKz2Z7TdCgid3W5UTwGh7HUvV04WCO2Cn1F5ERBly/GumghcdoFQJjSU75e4v5peF90/s/3LOHt8fSugE4HMzPGjdt2VVZTfj5ljaOwcDh5bjluGRmLrjr/ZFD6ugOHff/+N3NxcXHrppezCICj09fVlv2O0UBhpkyZNmEtI4wJHjRrldBbUrKwsvP/+++wB6f/+9z9ccMEFch9lVUopoBQwVUABobpAlAIuKkBPQmmcIIEcwduwYcOcbnHp0qXsh+7yyy9nSSxoDAb9kA4fPtypJ6pmHXGEhp5E94798OEvu7Fopjann57T5YxDqLUjA2QywCjrWHrCKeSBz+h/q/1qZ8OsANlq+gAAIABJREFUnKuOIH/G+f3otSv2x2ydr8+Xk3EQjcqLV6cI4FYfIzMHUQ/kZMub7VcWEGXAzszJE4HL1XU9J5IHH7F9HrJ4PcT3jdat2pNtRyxnN4TU1Syi2v5lQFJ0Gs3WnQ0Nte8IVrmIPJBWOYjDJ1dgwqCm2Jr9Bxvr179/f6sP3hnbf/31V+Tn57MIFlr++usvNjURza/Lvi0rx5+fOnUK5PKNHj0arVq1sr0fvsLixYsxa9YsNjafxhcGBAS41J6qrBRo6AooIGzoV4A6fpcU+Pzzz5krePbZZzMYtDu5PD05pfGGzZo1Q8uWLdmYQxp7MXLkSNYv2v7OO++w+QrdNW6CQnfIeeze9lzM27APn79yrFIDK+Dy9BhCGXBktxcm/bXrCBq1x7+v/e+sY6hdYs4Co1l9GdAz6rfYLr8uA3p67eqBo1G74kfPW4BQBEe9rwg7YGhVn99u5PRpZZzdbgaEVo6g1Xbqm9Y+gYZsea2enb+eBkI9x4/6V3+B0HFl+eD6f/tjWJcQbM5ehfDwcFvJZyjx2cyZM5lDSGMEKaxz/Pjx6NWrF2ud4JBcvaKiIuboUdgozTv47rvvsged9Ps5btw425EwNKk9QeHatWuZW3jNNde49HuuKisFGrICCggb8tlXx+60Avv378eDDz7InoQSCJ533nm229qwYQNoknpKOEOD5mnAPM0Z9dFHH+HWW289DZfLly9nk8G7+mNH00ccPHgQPdv2x4Ks/Uh77ogJWImgZOTgedo55PvhzpBS8fjctW7m8IlAaAWKettddRDNQM8K8IyAzZX3ZQFSBDCZjxsPJtr5FYHKqh0zp9EK9MT98+DDA55ROTMHUQ/wrMob7Z8HOjPnzlXQo/qyWUY95SC6wzG04wQaOXp6ziPfrh0HUa+e2VhDvk9n9u/mp/wxpHUoNuxaiRYtWkhPV0HhoDT84NChQ8xlJFeQHj7Sw00aRpGRkQFKkHb11VezaSkIGmloBT0M/fHHH9G4cePTIaZWn0px+x9//MHAkMYmvvTSS4iNjbXbhCqvFGjwCiggbPCXgBLArgI0zxK5gvRDRzDozFJSUsLGUlx22WVsKgqCw3Xr1mHChAmYN28ee1KqhYkSDH7zzTdsDsPAwEDbu9MmlO/T5hwszT2ON6bs50DQDug56xDKOH9mYGnmCLoL5Jxtxw4AasehD4LR0eG44oqz8OGHy3RAnQcaPT2M+uFOAHQF/PjLVi90U++yli1n9JGwAkI9EBPbMgNCK5Cz2i6CmBnQ8QDJ95EHJ1kgNAI7K+Cz2s4Dpwh0Wp9FIORhhsrw20XwMmtfD7D0yisgrJ6IxghYfXH3i4EY3DQY63evdGqC+61bt4JAjaJbyAWksX/0AJTCSCljaEJCwmkHkR6sUjQMDZUgF5GGTRAg2p3YnqBwwYIFzC285ZZbbP9WqgpKgYasgALChnz21bHbUoB+4O6//342JxKBYI8ePWzV5wuXl5dj0aJF6NevH3tCSk9LCfx69+6Ns846i4XSEHDS//RD+vPPP7MfUkrbLbtQexSqc3aHflh2NBcz7udBkFoxyw4qApIzTqAVCFpt58HHLjA6C3juqMe3YdVeFbD1798J11wzCA8/PIcDQlcdQRHE9NbNQM+qvhlwileq0X60cna2W4EaD1A8iIuOpFU7Vo6iXn0R2GTA0Az4rEDParssQPIAJfbHyrGzW96qPdntViGkzmw3AlErZ5A0MHL2zJxCZ51Bfn8yjqBZeaP6vpjyZjAGBgdg7c6V7DcvOjpa6ieIwG727NnMYaTxgjQenjKONm3aFJSEhqZjovBS+i2k8ff0W0hTK1G0DM1jSGPnnUl0Q795BIY09+8rr7yCLl26SPVXFVIKNHQFFBA29CtAHb+UAq+++ioLEZ00aRJz8dy5UBjn3r172RQTX3/9NUvNTeMsaOwgjfWjH0eavqJ169ZSuy0oKGChO7FB/tgb1QXTJ2dX1nMVAJ11CDWY03O2NGCyC3x2y1uBmbu223UMrcrLOn9a//XK88BlBXjy25s2DUGTJiHYtetAZSU7QKd3KdupbwVy3giERmBoBpD8cWrAZgWAek6eHrCZOX4ygEf1PT1m0AoMrYBPBDGxPaP6MmMGRQB0NxDqAZyxo+c4Y8ZZRatvFwHQGAgd9Xzw5KxQxBzaiP2FBQzUaFokq4UiYSjyhR5q0njC7t2749NPP8U555zD/qeFtpGrR47ezp07mTtIUTN//vkncwydXWiqC0pg8+KLL+Lee+91thlVTynQYBRQQNhgTrU6UGcUoHF39GNC2TjpB4vG+HlyoQQz5BzS2ArKmkZPWSlMVDZ0hpzGHu06IqhZB9x8cyZ3o64HUN4MiNR1dzqE2vFrN9h218X+2Fnny1rVs+sI8lejCNzaNt4hE/dv5vCZO4cPPngtoqMjMGXKO1xSEbE/oiOn7V8EOr1PlRUginVE4OLrmwGknU+0HUfQrjMoC4x8f0UH02hdDywdN/rVFyMA00pZAZpse7LtOBNCyrettx8jB5COUQYE9erLOoOecAr1HEYZx5Dvi6YT1RPbq74++8OWOLXvb2Ts3MLm2rWzECCmpaWxoRKUJI3GHVI0DCWjIWCkzNpLlixhUTgjRoxgbqIrCw2XoCEelD2VHuqSW6kWpYBSQF8BBYTqylAKGCjw8ssvM1fwjjvusP3DZ0dUgk0adE/gR2MJaSA+jbugeZxklx9++AH+/k3QukMnTL5RA0ER+GoLAK1CQ622yziMVqBVW9vNAM8K4GS2G7Wv974IiCJwWa2bAaYV+BmBol49fj9m290NhHpAJu7DCgh5cLICQjOnTwQwV9ddAUIzJ5EHrppwDGUcQQ107YKfu4BQbEfshx7AuQKKNQuEGjC+8WYLHDq4AaWlB2w5eTRekFxDSsRG8xV26NABV1xxha3fO9nfRa0cPSh96623WMKZBx54wG51VV4p0CAUUEDYIE6zOkg7ClA2tHvuuYe5gpTtk0I5PbnQ+EAKFaUfRgqXofBQ/skojbegp6j0gyZCojaFRKd28XjkP9uwb1tZpbMm4wi6CogasOi1YxXSabWdBzgZYNQDPi0rqTuB0g7giUCnB1x6/dYDN62c2f6dAT4R1KzWxf07C4J6nygrR1DW8RMdUbNPr9h/PeAT98u3ZwWIdrZrIGMFknrlNDATwdEIBPXKmbXLg594/Fq92vprBn58v43K2XlfBFI760ZgaASIPFhaZR2VcQT12rMKHTXf3qpzBZ7/d1Ns2f4HIiLPnKqCxgfSA1X6HaUwUfYtVlHBsozS7xq9R+GhshEwrvwOZ2dns99Rcgtfe+210yGrrrSp6ioF6pMCCgjr09lUx+KyAm+88Qbuu+8+Fh46duxYl9uTbcAqs9rzzz+P5s2bM1ikZc+ePfjnn21o1SoSWYXN8Nojew2SxDgLhjL1eOAxAzwroLPa7k6g08BKa1O7YbZa1+q5+tcKKF3Zrl1t/HkxAzgRnGTW6xsQip9Qu0DIg5WZwyiCmVE9Z8uZOYB6Dp8rQCjrGNY0IFqBoR3wEx07DSztACAPYHrt8e9Zte+dQKiF2D46IwyxPlnIyclFz56dT493pzF8NA3FI488IvtT6PFylNyGwkhnzJiBu+66y+P7UztQCtQVBRQQ1pUzpfrpUQVoMDv9ONDYhdtuuw2dOnXy6P7sNk4ZQymZDWVt27FjB2J8Q1Ec2xX33pJh4AjKAJ2rDqE3JZkhRb1hnkIroBOB0qq8M9tlwJC/AmVAUCwvOmv8cfH71yvnru3ip8iOg2gGfmafTrv1ZAFPBDRZYJR1AI0A0O77olOorZsBprvB0Ar8+P15YpoJEfS0/Rk5fUbOoBkwWgGgCJMiUMo4hnptuPbem29FAIe24mD5YRbxQg8wKbkLZfz0piUzM5MlbaN+0UPgdu3aeVP3VF+UArWigALCWpFd7dSbFKA5kShElCZ+p6kdvHV58sknMXbYEAQ27o6Jd22RdASdBUOZelYOoZXzZ7Xdqn29kEwNTHjHz85+RGCzWrcCNlfrm7XPg5W2H6Pyeu+L9e2sN1Qg1AM1dziD7gRCWUfQzOmTATyqX5tZRmXA0GrMoUwSGRkAFB1AMyfRCBz5/TgHhB06RGDHjjwuOY5Z1lHX4E9/PkPH/mbOiUHpgaWY++0y0O+Wty4ffPABPv/8cxZCStNgqEUp0JAVUEDYkM9+Az/248eP484772RJXGicA2U588aFBuDn5uYirn08kiduZmMwHItV0hir7Ubt6IVo2g0JNSsvEwJqVV8ELbvlrUDNXdvtAKMe4PH9MNpu532xP+5c5/thBIzWjmFsbDOMGHER3ntvvvBxNHMARVBz9pMs9k/PETRr28gRlAU+8TiMHDiz9mibkXMo6yiKTqC4PyOn0FUH0Zmsotrx0l9nANCsnishonrtWoGe0f7k6v3wwwS88sqfWLx4O5ctVA9AXRs7WKWzXjuO/dG4wA9nBWPbrtWIjIxkc+p647J+/Xq8/fbbiI+Px5tvvsnmP1SLUqAhKqCAsCGedXXMWLhwIYNAmiiX/nrjQhBIMNi7bT98lbUfac8dqeymFejZ3W4HAI3Ayy4w0qHIOney5VxxFGsDAI1CNUXn0wwUXXUQ5YAwIqIJRo++GKtXb8bateROa3rZAT8e6PQ+cY7tffp0wrhxifi//3vdCSB09yfZFSDUcw71AE8EXT2gswJAPWAzcgBlHUQetOwCoVbeGQeR18gK8EQAtSrvagipOwHRyCk0AzgjJ1ImRFQDVHcDornTePtzAbg0pjHW7/ydQSHBoTculLTt999/Z8nbrrzySm/souqTUsCjCigg9Ki8qnFvVGDKlClsLiQaM3j++ed7YxexdOlStA1sjKOxXfHQTZu5G3AevNwBfnpgJps11NkxhDKAJ+P4ecOYQbsgKeMYmgEgf7nqhczqtS+2Z9S+cbn33nsckydfjfXrM9GnDyVbkgFBOQCsmm9S/Cha1TcrrwdyZg6jWXmzrwgrYJTZzrdv5DC62yk0AzyzUFKjfpg7hhMnDsVdd12FSy55GHl5J7n5D+06jXYBUAQomfo8MPHlxfftrFs5fNp+zEI8NaDTQF0EMX67ESB6OoTU2DF85b0ohBz5B3sLj+GSSy7xyt/dX3/9lY0ppGmfXnjhBa/so+qUUsBTCigg9JSyql2vU4DSXFPCmIiICAaDYWFhXtfH1atX4/jxErTt3A2TktwFgg4Aa9cuHNHRoVi1ahcHmBrQiACmB2R2AdBueRFwZMDRqP92Qc2T5fm2rfZjBYxm2/VATwYQRfA6c3369Dvw+OM3Y9GiFbjyynsUEJ7+5pABPj0HUAQyft3IWRRBTdbpky2ngYb7gXDChEtx001DMXLk4ygoKPZyIBTBSwQwZ9ZrGwhlHERzp89szKBMCKlWP+WjMOzcuhVNmpShb9++XvcbfOLECQaFR48eZYlntOkyvK6jqkNKATcroIDQzYKq5rxTARobcPfdd7MpJa666iqv6+SxY8fYvEw92/bFfz/LxJrv6KZJAyQ7TqAxyBWcfBJBjQMwbFgKvv2Wwv6M2tfakAU0WUfRTkinrENoBVjObtf2bwVozrTvLkDUA0D+0hbPnwwwisdbtd6uXSx27tzPXTdie/y6jIMofgytHEEzh89TH2kZp5Hftx1ANKonvu+OddF55J0vKwC02s6DpDMholp9o7+8K2kVEmrlCJpt13MGrUJExfasysuAId8PWcfQGeDjwdfOmEKxf2Ygqe8YXjyuDA+MjsbqjcsZcPHz7nrqk2y3XZobmKameP3111muAbUoBeq7AgoI6/sZbuDHl5eXxybF3bJlCwPCuLg4r1OEfnhaREYhLKoP7rp9o+Q0ElaOXvXtnZGLjevuRqM+vXDxxe9g2bIs7sbeUwCoHELHxcaDmR3ANAI+rT0ZwNP27x6n0DhUVARRBYSO887DDA9OeoBmVN4dQKi1wYOg2B8RyGRBUK9/evuxAj+Z7TJAqLWjB3hWwGgFdHr1xf2cCXQjR56NyZMvwIgRb1eKZQaSdQUIZRxF4xBS+mzMei8aMY1z8dPqFV75oDYrK4sBYdeuXdmk9uHh4V53/6A6pBRwlwIKCN2lpGrH6xT4/vvv2QTzgwYNYlDobcvmzZuxf/9+xLXtixsmbbIANB7w7DiGQBRO4id8ijnohbTmg3Ho0IlKKew4hEaOnd33addWoaBW240AVnTEzNZlHEjZ9jToEh0uO/VFcNRbNwJEM3A0dvzOHLtnBJpi+2brZvsTP4F2HEG9T6+ZYyjj7DlbXwQgsR29vooAyAOaFTgagZsIbFbrrgAg318ZcBOBUKuvAYLVujNAaQSAzgKiGehp/TNy/M4Ex27dYrF58wEu+yf1ywxAReASyxsBGV/OyPmTgTm9MuLxyjiLfDv6gPjNRx3w19aFiI2NRbdu3bztp5rB4G+//cYmtL/iiiu8rn+qQ0oBdyiggNAdKqo2vE6BZ555Bq+88gruvfdeDB482Ov6R0ljogMaY3/Tjph+Z2Zl/8xAz54j6LjZr4AfKhgMLkdrTMOgyv3oAZUeINkJBZWtr4GOFZBZbad23JlURtufduNud107Lrt/ZRxDEcBE0DTarve+jFMo1rOz7q1AKAKYHpDJAqLe14kR8Onth68vC4pm5cT2NAAycvj03uf7qdXn/1ptN3IeRQC0Aj2+vBXg6fXTykHU2260H733rRxEGUC0dhT1x+vR8cokheHLeQoIzUDQDDaNHcOn3mqK5kc34UCxdyadWbZsGV599VXcf//9ePzxx73unkJ1SCngqgIKCF1VUNX3KgX27duHyZMng+YYpMnmW7Ro4VX9oyxmxcW+aN2hEybfqIVt6jl1zgGg42CrgO9LfIU9CMXdSLDhQBo5cEbOnR1wpP5ZOYBW251xCHnAk2nfLtgZlZcBPh7wrMo7s10WGO2AH/+xMnL69BxHvv/iR9OOYyg6gDX1MddzHt0NiGbAKIKhzLpdYDQqLwKY43w98MB1yM09jjlzFroxWYwZOPLbZAFTr5wM8PFwox2/GdCJ5WUcQCPQswJAM/AzgzK+/9Q/2XWZNu2C4pnlZ85phj07NiAgIN/rsoAfPHiQTWJPcxXOnDkTLVu2rKkvHrUfpYDHFVBA6HGJ1Q5qSoFvvvmGweDQoUNx44031tRupfZDgPr776txdqdz8c532Vj6Wb5k0hgeDO05iClIRwDKkIShHCRWB8YqgNQDNVcB0JUxhLIOobPg5ilAtAI2q/5a1Tfbrgd+RuX13vcEEIr7qU0gFEMz9UI1rT7OskCotSMCm8z7dQEIq45j8OC+OH78JP7+mxJVWQGaO7frAZ3YvpljqA+E4eEhyMs7VXmA9RkIRcDTANMIEJ0FQrN6PBBWlRt3rz/G9AnBmszfMXBgX6+bLH7OnDn49ttvGRSOGDHC6ktDbVcK1AkFFBDWidOkOmmlwFNPPcUmlKVwDpps3puW7777Dk1DmqJp8+649VZtrKAR6Mm8bx3y+RJ+RjccwXCMclOSGj1g1HM2zYDTrLxZ+1b1xBBKvjzdZNSkI+gq8AGxsVEYMKAXvvxyiTC9g95x2gE+0YHTW+c/OXoOn7hdBvjEdnjw9BQgiuAmgpjVuh74yQCkFTC6AxBFYJRZF/crghOvB/3PbzcKPdUrRzf4suXF+nrrViGgdgDQATzBwSVITl6F7OxIpKf3rAZ+o0cPQnJyAq666rnK9+2EiGpApR2HA3Di4vZh+PBVSEu7HLm5TXTaFQGsev0zHTyj7UaAx/fLKoTUmTGCYvt6AGieXKbqGKsD4rvvNUfe4bU4euIghgwZ4k0/62wSexqWcscdd+CJJ57wqr6pzigFnFFAAaEzqqk6XqMAhXBMnDiRhYjSlBLNmjXzmr4dOHAAmzZtQs/e5+Haf/0jgIlZSKisE6hf7nGsxDDswKUYjQL4GwAhyWQvOY37pqmoDrQBAX4oLi6VyHrKA5GMg+hKedLHCDTtvs+3Zd3uZZf1x5Ahg/Dww69UXstG+9MudXG7nffNgE4PCK3K6wGeCJ58/2oaCK2+HsxAsL4CoRHA2QE7TVd3OoA8+Oj9rweQeo4eX04Dwj8rgbBHNSAkMGnePByHDh13AxA6QCk+PhMJCeuQkpJYT4FQ1gHUwNEKGM/c/lFKCLbuXIUePXogOjra6kNcY9uPHDnCpqagENKUlBSvG6JSY0KoHdULBRQQ1ovT2DAPgrKITpo0CQkJCQwKvWmhpDFtA0OwK6oDnrpFL2mMLBAaOYYi0DnK3Ym1uAtrGQzuQwgHFGb703McZYDRPQ7h669PwpYte/HGG4ssAMiO02cXGK1BzX2AyAOckcMnQqRZ/4wAUM4B7Ny5HW67bQL+/PMffPopjQNzpzMo4yA6A4hGDqDZt4AIdFbrZm3JOogyjiG/H1kHUc/xswN2ZgBnBYJW241AzRPvyziIvAPnU+kQrkZ2dgTS03kgBOLj92DkyPWnT8iCBWdhzZp2iIs7hLFjVyEgoAw5OeFITb0QBQUBSEz8BwMGOL7fMzNjkJZ2EeLjd+CCCzLYeydONEazZscRGlqIzMxYzJt3IZKTf0BMzFG2PScnEqmpQ1BQEFy5TxFozZLIUBUrx88M1tyxzT1ZRvUdQu34HP187r2miDy0Cdtyd3tdmCbB4JIlSzB79myVhdSbbsRUX2wpoIDQllyqsLco8OKLL2L69Ol46KGHcNFFF3lLt0BJbbZs2YXWHbpi8o2bDYBMAxsecGQBUQS1qnoTkIGXsYzB4EaQU+qMA6gHUlbtGAGl3PuhoYHIzy+sxw6hrIOn5wRaAaPd7WeWf/75KZgy5RZs25aNLl0u5UL+zMDVyAnkP4p6QOopR1DmK8AKAGUcQHE/MsDH66A5aCKQ8et6/ZABQD1QMwI/vfetQI+2uzsk1FVH0Vkg/LsSCLUpDhz9iI/fizVr2jAASUzchKiok5g37xwkJ69EdnYU0tN7ISlpJQ4fDsPBg03Qv/92pKZewHRJTl6OVas6VdZdi7lzByErKxbx8duRkLAeKSmXIyiohO1n374oREbmIynpJyxadB6yslrXQyC0cgKrA58DCq1CS30xc04I9uxYh65d23lVUpfly5eD7kumTp3K7kvUohSoawooIKxrZ6yB97ekpAQ33XQTaA6/Bx54AK1atfIaRWisYIeoINw2JQDlZdQtPQfNyPGz5wQ6DroK1IYiG19iAS7DaPyCWIkkMlaOoQieeuvOOIRGzp2Vo2e13Uhv/n094DLbrk1rwYOtdmOuvWcFZHb3b9Wes9uN6vngX/9KxPTpD+CHH1bgnnueFsDczOGTBT6xnPaRNXrfme1GjqEZgMp8dZg5gVbg5ux2vl/OgKAsGJoBoBFI8gBXG4AoA4DUd9Fpq+p3cHApkpM1IOx6Bog5XMKN7P3MzOZYvLgnkpJWYdGiXsjK0sIVCRg3YMCA7dUuoszMaGza1AoJCZuQknIxCxF1AOEGpKRchtzcMAQHFyM5eQlzCYuL/TF37mBkZWm/Y3YdQTOXTwMuT/8164M14DkE1E8uY/S+XwDwzjNZ2H70uFeNLdy7dy9efvllNpfi+++/j0aNGsl8yagySgGvUEABoVecBtUJGQXWrl2L5ORkxMXFsfkFvWXRxgq27XAWJt1ImfbcAYJmwFbdsRuAffgJ8zEOifgG7U2cNpnpIfTAy1mH0Nkso1ahoVbbeYCzC2S1UZ7fp9X+nQFCHrDEfYn7cwUA7YJfTQChq98SCggdCopOngww6tVz1RE0Br0z+6mVrd4PBxCuQ3Z2U6Snd6k8EC2U9G+2npp6LgYPzkJU1CksXtwDSUl/YdGinsjK0qYxIiDcyBzEtLQBnD40ZjCbA8IwFkKakLARKSkJaN/+EEaO/BMLFvRHdnY0kpKWYtGi/sjK0qYvqAtAyOvKT1vhGUewOtxXB8xZc5ph947f0KNHF68aW0jzFWZlZSE1NRVnn322q19Cqr5SoEYUUEBYIzKrnbiqwEcffcTGCd51110YOXKkq825rf7ixYvRKTwSm0JiMeO+fYIzZxQSavd9EXCq6ndFLoPB/8NAfAAKf5J1GkkCK9BzZdoJM0fPTrsasNSEQ6jnCFoBmhFQaQ8F7NbnL00rR9MO6Gn90ANKsR13rpsBpvgxtAOIMs6f6NDx7ZuBHn/8GsAYfWXotaNXVnT6eKCychI1oDEqx+9PdPD0AEzWQeRBiu9vdcBybDECRu0GXra+HQdQ3K8+AFb1z7HdAYT/IDs7XBcIV61qg4yMaCQnr0Z+fgDmzeuD5OS/TiehSUr6k7WzaVMsg8K5c8/Fvn0RSE7+jYWVUihpQkIGUlIGIzc3tBogtm9/GP37ZyI19RI89FBz+Pml4sMPKbRUA0IReO0CoqfHFNodM6gdjx2nkNfAut69M3zR4+RuZOXtw7Bhw9z22+5qQwsWLMAbb7zBks1cd911rjan6isFPK6AAkKPS6x24KoCjz/+OD788EMWl9+nTx9Xm3NL/by8PKxZswbd2/fEuJtkJ5i3C4LmYwxb4BSDwVnoiVdBuug5k3S4dsHPqryeA2cEbHbf1+uvCEa14RCKIaLiugZcrv61cgD59nlwkXlfBC69df7jwUOtWftiP/h1PXAT27Uqr7fdDhDKgqBRObOvjJoCQhGorNZFABXB1q7jJwt0VvuRcQj5NuwCovW8gw4gXI+YmJOnT2xxsR/mzu2Jzp1zMWDAHtD6xo0tEBubj9TUeAQHl2HixFUIDS1mkJiSMgC5uSFITMzAgAHZrB0KLyW3MD5+FxISNiMl5UIGhI6ENH9g165mWLz4HEyc+DNLMrN/fzQCAkrx668dsWZNnBDmqmlQ14HQCuj0gNEICM3f/2x2BTbu2oj4+HiEh4e75Xfe1Ub++ecfNq7w+uuvxzPBODRTAAAgAElEQVTPPONqc6q+UsCjCigg9Ki8qnFXFDhx4gT7IqXUzg8//LDXfMkvW7YMob6h8GnRBQ/cukFnWgdnk8bIJ5lphHIGg0vQGk+iX6XMVqBmBXoyIaVGwGYW4soDnTOAKBMCasdB5MGZbjJkANNV0NPq2wE+IyATAdkIDI2ATxYEZQBSBviMnD87jqDeN4kZ6DnKjxgxBKNGjcDEiXe58lXE1ZUFQB6gZBxAo/JmziJ/SGYgZtcR1CtvFyBlwI/672o5K2C0BkSHinoARu/r1RedSH5dLK8HdGK7RvV5ABL7ZwaKeu3JOHt8v8zKi/2y4+jZAUCtP2L7xmD48rvNUHHgb+RX5GPw4MFu+sy71gw9PP7f//7HpsSiB9thYWGuNahqKwU8pIACQg8Jq5p1TYHVq1cjKSmJxd/fdtttrjXmxto0nUTPNudi7OQNqKgQQcXKAZQHPkeXjdv/GguRjTDciwslJp63C4JW5a3A0xUANAM7O+BmFxCNHEDtPDj7V7uh5+FOBDqzdRmA1C5wvXb06huV13tfrG+2Ltbn143AUe99q3p620VQc5S58cYJuPPOyRg48HKUltJcl64uNQ2EWn9FMJRZp7p65XgNeCCTAUGj9lwFO2frew4Iw8ND8MMPL+HRR2diyZK1laLxMKLpW9+BUDw+V4DQyjE02i6bdMYXPj7A/JfLsfbYJlxyySWufuDdVv+dd94B5UFIS0tD37593dauakgp4C4FFBC6S0nVjtsU+PTTT3HDDTewxDFXXnml29p1pSEK/ThypAwxLdri9ju3ChDGO04aOPBA4g7HkNp1tDMHP8AXFbgBNEWA2f70+lXVzpnAKVNerK+3f6N2zN63AjhXt2v9NOuvHVAT23N2XQb4+H5ZlTfaLvu+DEBqnyQecrXjlwVGTwCi+Ak3cxD1wM6oPH+8GriI+5IFRRGotHbM3uf3Je7f2XUZEJQFRL3+OQt4evX496zadQYQeeCpvq9nnpmM999fjKys/VxIJx2vHTC0C4xG5Y1AjPpj5QCaQZxdwBP3Z7c+X94I9LQyYtIaeTB8880IHDm4CU2bVXjNUJOFCxeCEs588MEHGDdunCu3JKquUsDtCiggdLukqkFXFKA4+7fffhuPPPIIzjrrLFeacltdcgVjggOwJKcZPp+Ra+rcGSd1cQcgVuAVrEAn5GEEaPC8rOMo4+iJwGV33QgU7QCkMyCpB2J2nMTaAES+z3ZAUgQxEWCNtpvVMwM4HpDEPhut10cgFEHR7KvFCgy9DQh5INVAR/vrLUDI98sK+PRAzaq+MRBWD2kVy5mty4SK8mClB1VW28U6ZmDIA5YItHqAJpZ3Rwip3jHKAp5ef+g98/rX3OeDKyO3YntZsde4hevWrcPzzz+P22+/HZQfQS1KAW9RQAGht5wJ1Q82XnDr1q2YMmUKoqKial2RnJwcZGRkoHWH3ph84zYTALNyAK1CSUVg0y8/DatwBXbjMoxA4ekJoo2ARg9AnXUA3RlC6gwg6gGtCFJWDqK2X7qJcAYY7YCbK06jCFRm+3UGEPXalwVJsZzZOr8fu+X48nrt6G0XQcxTXx96wGcGjO4CRBEknVk3Az0zMOS1pP3ygGW2TrpoN+xaG7LrdvZjBHQi+DjW58x5EjNnfoVff12nM0bQ7phBPQDl+yMzptCovD7wtWnTDLff/v/snQeY1EQbx//03qvUo/eOoIAgvSogKErviIKI+qGCiqKIYAFRsVAERYrSREA6CFKlF6UfvUgHaccB3/PObrhcbpKZZLPZ22PmeXiW3UxmJu8me/nl/5b6GDjwZ8P6ecBlXJ9ISdQrcmQvo0JnnEPkAmrV3wwQeYBqRyk07p8I48cBR4/tRIkSJZAzZ85g/ThIj3vu3DmMGDECRYsWZXGFqikLxAcLKCCMD9/CA76GI0eOoG3btsiWLRv69+8fL6yxbNky5E6ZDiey5Mf7z5tlERWBnmi7HAgSwPTFTjyPXaiHJ3EKKf02sgI1uwpfoP014OIBTCDJarTxZIGPNz8P0GTGCwTsZNdh7CcDhPp9ePPogUlmfLP+xs/tvDcDQuPxyQIf72fByiXUq58RO8CnV9y09RnBzuxzq376Y9WDFE/h04+vAZPZ/na2GwFOG5Nu5O0ojTIKoH5d+nnNwDD2582aPYaFC9chOvqOg6QxIgA0AzBtnVbJYOi4xNszZUqDzp0fx8iRvzsEQiOAmr0XASZtdwsIg6kU+o7j7W9So9y/27D99k3UrauFW3j1O8GfZ+TIkTh79iymTJmC/Pnzh3YxavYH3gIKCB/4UyC0BqCMnQSDTZs2jTe1eshFtES+gni22wm/cczATQR8ou1yQNgeezAC61AXT+AfZJQsL2EH8NxQAHmAZabEyQKiHshEACfaTl9lfFYGzQBSBIhOt5vtZwVsPBdSO/31QCkDjMbfJuP8ot8uK2DkgZxsf/68qVOnxqpVy9C2bUfs23fAAEI80DMDRCOgGYHK7ns7wKiBixk4ym43AqJb7+0Aoxwg+o5UBvSMwGYGcMbxjOswAphVfytANAKbfj0iJVDb1zi+aL9AFUMRQDoBQ70dREpiYsz+7Dq2XT4Qb1xIqcby/PnzGRTGl8yool9WtT1hWkABYcL8XsPiqCiwmorNDxo0CHXq1An5mvfv348Lp+4gU55c6NlVKyehBwke4Jm5ZvI+tw+ITXEEM7AIddEMa5FDAKhWgGkEIjvAaBxXAzUZkDQDMSuAswOSepCyA3wyABkKhVAPTcb/89bjBAjNxuV9bgf4RMCYsIGQjq5GjRr4888/Odk9QwmEdpRCPShroMJ7FQGjWwDIG8cM9IzrDBQIRQAoC4RW/cSKoM/SMmqdHSCUAT+z8azWYgf4tPGNQCfzuRU4igAxEcZOyI4kR7bgTp40KFKkiGv3Hjdv3sT69etBr9WqVUP69Omlxl6+fDmGDh3KithTQj3VlAVCYQEFhKGwupqTFWn99ttv8eabb6JUqVIhtwipglUKlcHAKZHYvvC2IItooGAopzhWw2ksw1y0RgPMR14TZVAGSHlAFygQivY3A0Gzz50AohmY8sApUAAMdH86bh4waZ/LvjoBQM0eMsCnvxT1duTNqx/PChzt9jPrb/yZsFL0ZH5SjAodT7ETjcNTGnn7GEFL62O2v1V//fhmip1+fA0oeGBoBYBm/bXx9K+8+Xj97IKiHUVQAwmzeXmAKBMzyBuXB3LavGYKoHEcK4WPB136/Y3gZQcYjeuT2deoKFoBpRngaet3AoC8+ekzIxjKg2K5hjfxcZNEWHNhn2tq4bFjx7Bp0ybkzp0b5P1EeRFkYxZ3796NYcOGoVevXirZjOhnV20PigUUEAbFrGpQKwv06NGD1eN54403pJLHUL2/DRs2sAQvFIRNT94SUbEhlxrBYPGSpfFcG0ocI6vsiUBMtJ0Wb64YlsBFLMNvGICqmIzChnU5VQJFip5V1lLjemXeWwEbD7CsFD4RkIm2a+ul88aOkkj7WQGmdkOtzW/23mwcmc/1fUT9rYBRu2DsgJ42nxXwGUHXOI/+vQw4mvU3XvAJGQi1Y5UFPrv99WBmFxR5wGWc3y74mfV3EwiNQMZ7r4cV/XEa12H1Pv4B4aBBzZEjRwZ8/PHvOHbsoqTiyANFWRC0AshAgdBqfxEgxt0+dmIqHI/c4BoUalcCZRP9999/Ub9+fek7FUo289FHH7H6y2PHjpXeT3VUFnDDAgoI3bCiGkPKAleuXMEzzzzDYI5gULZdvXoVq1atQpMmTZivPfnZp0uXTnZ3036U0fTa+cSIzp0Z/+u4x6KchKwiaMcl1Fxhy4n/sAzz8A1K4AuQeipS+GTm1YBIu8EXKXx2txvHN5vHTj9ZBVAG8GSAUQ9KesCTGV8EambbrQCOB6L609nJdrP5eJ8bwY6ncMoAHk+h1O/nBAADvvyDPIB2fGYPrsy2W32uX7KxH++9sb8ecHgAJ1IERdv147sFhKJxRMBotj0xunRpiRYt6uKXXxZh8uT5foPYAT/axQkYmgGjEcD048vEEvL6J0aVKoWwYcMQdnzDh8/HG2/os5PKuI7ywFAW+Iz7OokR1I6LxpLdXwYMY9b2xcTMSHYyEomz3mEPnZ02ArqDBw+iUKFC+PXXX5n30yOPPGJ7OIJCehD+888/S7ud2p5E7aAsYLCAAkJ1SnhigT179uDpp59GmTJlmEuEnXbnzh0sXrwYly9fBiVuoGL1iRNrP/h2RorpS2BZMHMafLsyDbYtivJvsAI/WeWQhnJShsI3fgrcYTC4GLkxBBUM65LNKirbz47SqD8uHjjRdjuKoBWgBSPpjNn69es2Ayy9nbQbb7uAqc3jBABFip5x3dp5zjseWfDTX1dW8zsBQuP6nF3DCXMvWVAMBAidKIKatUWAZrWd5jX+bouATjSfaH/z7StX/ohatR7G4sVr0LBhT/8BJjwgjIjIhgMHRiFJksTo1+9HjB69WKKQvRl4WQGeHtycgCBvf1qHHUVQD6rG/XjvY47zsWej0KHccey/cJYluZNt9GCZ3ESp0DxBHIHg4cOHGQhWrVoVBInr1q1Dnjx5WG3lZMmSSQ1NITU7d+7EL7/8guLFi0vtozopCwRiAQWEgVhP7StlAXLJJGXwueeeQ6tWraT20YKz7969i8qVK7v6lIy5iBYqiec6ispJiJQ397f/hkU4gHToD3qqaAVsVgqeaF08cLOrCPKASBbkZPuJFEKRcifabgQm6k83DXb3swJJWeDU9zP7vyzgyQIkDxxlgNEM6HhKoNTlLtWJshFv2bIF9HDpwW0yIMgDPh7QWSl+IgAUbReBnNPtIgDU3/TTGo3zxOzfv39ntGnTBD/++Bu++mqK/4C0/jKxhSKlTwMc/TqslD5jfxnFUEY5TIRcuTIjU6a02L2bMmdbKX4ywKdfpxHYeMohbz5Zpc9sPPlYwbhAaQ2GP/1wD/sO7pR2IV2zZg2uX79+3zV0165dIHfRdu3aITo6mnk1Zc6cGTdu3GDqYZcuXZAypVY6yvqXbObMmZg6dSpTCmvXrv3g/uypI/fEAgoIPTHzgzsJ/Zi1b98e77zzDh5//HEpQxAMTp48GcWKFcPt27fZDyplIw00+czx48exf/9BROSvgC4si6gbiiBPOdSDnGg7mcS3jh+wgv2vM2qaxDK6AYgx89lzRTXup0GLDBjKAmAwYwjtKnp2+zsBPyeAZ5xHpDhabXcbCKUub8ed3nrrLdDNFz3QUc3MAjxg1PfVgEcEdIFudwp8ov34QNikSV00a1YXL7zwlg54rIHQd4RWAKkHPl6/8AFCexBopsgZQVB7L+pvd7tZf6vPZVxE9evl9afxfZ9/PyErDh/5C0WKPMSUPat2+vRpUOmITp06MQ+m7777Dg8//DCqV68eZ7d58+ahYMGCKFmypPRP2MqVKzFkyBB2T0QP1VVTFgiWBRQQBsuyalyMGjUKH374Id5++22ULVtW2iLkgvHXX3/dr0tIhevpR7Znz56Oi7dSDGLmJKlwOP1D+KTvEf9a4gMQ+sDjc6xDBK6gOSgAXRb8rJLAyICo1TxkIjtJaHj9rRQ+kSJJ43mpEIYKAPXHGWxA1C5BGQXRBxZZsmTB+fPnpK9d1TG+WkAEgm4DoGg8M/CTUQCNoJcIVapUxOOPP4IRI77xT6wf3wh2ViCY8FxGfQaRiRXkAZ5ITeSNaxcAefOKAE+vHPIUP7vb4873zpjUyHBxH67duYyaNekhrXmjh8308Pv8+fMsx0GDBg2QJEmSWDtQ6MvEiRPx6KOP2gJCGmTHjh14//33MXDgQLz88svx9UdGrSvMLaCAMMy/wPi6fKotSO4O9FQ/b14qmSDfzpw5w/alJ25p0qRhO5ILxpIlS9C7d+/7n8mOSIpC6XwV8XQ3UgWp8RQ8HkAFkkxGBGQx29/FZtTBSdRDI0SxJ9Y8EBKNR8clC4jBBkEZRdAKwGT2175H4/dp/Fx2u93xzOZx+3ORAqifT7sijGBp9rnmMmjWH6ymFiWAoqfUqiVEC4hA0UxxFCl5mq1E/Yzb9TGGZiBHYxuBT/uMN5/VOG4CIK2B58Jp93Oe8ijjGqrNY7W/DBhaQaDV/rz9RLGIohhBPdgZj09T9JwAoQg4fetKlCgxfhmbGjuPrZN22STwoxjCyMhIlmWUGrmOUjwgxQJS+AwBHj3oJq8nelgukzWdSlpQuS4Ku6GahaopC7htAQWEbltUjYfu3buD/OgJBmWzgdIP6NatW/Hkk0+yH8dp06Yhe/bsqFu3LntPwdozZsxg2bsqVqwoZeVbt25h7dq1yFOgDHp03ueyi6gsQOpBLS6w9cNudMceBoNnQHEFRljlAQ0vaY0VEKokM74ThqfAGe3mNtC5PV4wANH8csqVKxdOnjwpdb2pTgnJAjywouuHbpS1BwlGMPP6vQgY7SiDeqjQw6WV0mgc3whEvHGCHUMoA45OgY8HZMaxZADQDOxkgU/fTwbsRP15QBl73InjUyHy6AZW8ipFihSWFzolwJs1axbzcNLufyhmkGoT0n0MlZMgN1S6t6G++fPn57qX8iahjOsEhaVLl8a4ceMS0g+OOpZ4YAEFhPHgS0goS6AEME899RQLnibXBjuNAHLAgAF45ZVX2A/lpUuX8MUXX6B58+YsMxc16nPq1Cmpuj7kdnr6xG2kz5UHL/ciZdAK4KyygvIATTaLqHVyl47Yhw+xicHgHqQPgjIYXxRDoyLJe88DXz3A2VUU9SAmkyQmvrqMGoFSBgi1K89c+bNzbaq+ygI+RS6+gKAePEUuprztsqBoBnwywGhHKeQpejxo08CG92pU0qygLxhAaMd11AhgxuPRlD+3ANGpghh7v6+/zowLp/chW+5ElqUpCPqoKD09jKYwl6xZs7IfEMqNQJlDSRXUHnST6kdeGJSB3U6jUJxUqVIx8Aw047qdeVXfhG0BBYQJ+/v17OjId75FixbIkSMH+vbta3te+mGk4vN///33fQgkv3yKHWzUqBFKlCiBuXPnolKlSuzpmFVbtmwZcqdIi9XXM+KnDyn+ycxF0gh2dl1ERdk8zbe/WCoRRuyeiHpoiHXIJgBWEVDZVQwDcRnlgZPdWEMzIDQDN7ufWwGnEbDovQww8vbjAat246y3kx52jdtlAM9M2TRz+dT6274M1Q7KApIWMCqI2m48ZVEPcHa3i4DPOJ5V/7ggWL16FaxZs0nngioDkGYApwcbo+IYKCAagUsG+IxAJXovM6Yd8DMDOh4A6oHWDBjtgqJY+fMp3jLA6OvXbuA9PJbyME7cvsygzqrt3r0bU6ZMYaEvVNuQQl7Onj2LNm3a3I8vpNwGpPrZKXOhzUkPzCm8Zs6cOSzWWzVlgUAtoIAwUAuq/XHgwAG0bNmSuXJSNlAnTXtSVqVKFQaBWgH7IkWKMLcKUvyeeOIJlnnUyt+e4gVLFaqAZzr+zakH6DSJjF1QNKqK2g26b5w+NbPiiz8+wrhXv0WPz9bZUAZlFT8RqIoA04vtViBmN4ZQBHSi7XYB0grQRODoxnb9GMb/O7n61D7KAm5ZwC7wyfTX9xH1lwfCDBnSY+XKmWjZsjsOHz7uN4AR5ETvrWIQRcqfGUDy9kuIQGgFfk4BUcaFVBYA9UCrgaPv9eeJKbE7coMwrpCAje5tKHbw+++/Z1lCNcVQe+D9wgsvsDIU9MCbXikDqeiht3a1TpgwgZXimT17NgoXLuzWRazGeUAtoIDwAf3i3TrszZs3M2WQYv8I4py2K1euYOnSpWwscqH4+OOPWXZS2XhBclclN42CRcugU7u9/mXYUQB9UPD223Uwffp27Nt3VhIo9WAjBs5SuIRlaVdj6wdj8O7Uf7BhwwGOgmkNlO5nIQ1EMeSBnUgxdEMhFLl4BrqdB250XDwF0G1ANAM+5QLq9PdF7RcqC2g36Nr8Zoqett1NRdAIXPRem19GCeTtb6b0ua0I8tQ6/Xp4Sh0PMI3rNXtvNZ6VcuiGYigLhkZAC/S9mYIopyyOm5gJxyJXoVatx4RumwSGv/32Gzp06MBiEC9evIivv/6aKYMUEkOeUZR4JiIiAqQaNmvWTPqCpRqFBJOkFJIHlWrKAk4toIDQqeXUfqweGCmDvXr1QpMmTQKyCLlN0A8auYZS3cF8+fKBIJHG1hdxpR+/DBkyoGHDhvfnoydwUefv4ljGFHi3s77YPA+sjJ/FBrqXX66BWbN24ujRiybZSO0BoG+RPkDKhWtYioX4CsXxFYoJlEEj0FitW6ToxUfFkAeSsZXU2ElgrADPiUupHrpkFMRgAqI2tnIBDehHRO0cBhYIROHTA51RNTQbV14x9BnPSvETbXdTEUyIQMg7Jp7Lph703FQK5UCP70KqVwhj1jdyYgakPHsCaXMmjpVNfdGiRbh8+fL9h+RUT3nSpEkgjye6fyFFj1xOH3vsMebxRPGF9BllJaU8DHYzsy9YsIDFJ9IYqoB9GPwMxtMlKiCMp19MfF8WPZGiHy5S8WQLzlsdU1RUFL755huWhatLly6stATFFJYvX54Ve9UaPUnr06cPRo4cyZ6sbdy4EZnvJcL32xJhzdSb/m5WIMgDOjeTyvDBLRXuYCl+x+/Igw9QxmbMoF2gk+lvBDIzANXDihmwxcw3dOiLqFmzIt55ZwxWrNjI+T5441mBoF1wtBqfF/PHAz2e4idSHGXHsdMvvv8KqPWFuwUaN27MbkjphtLbJgJDJ4DHAzYzRdKOUqgHPTdcSEXg6JbLqJWyJ7tNpAAaxzG6bOqBzgz07H4u4/JpBZK0jeda6uzz6s9eR5cKF3Eh0Q1QyAuVyOrfvz++/PLLWPUGKes5eT+ROki1CCnfgpuNSgNRrUJKNEMeW6opC9i1gAJCuxZT/VmgdLdu3TBkyBD2A+hWI5UwefLkwrTOy5cvZ+4W5HtfIaIiWnRxM4uotYLoO1a7wHkP87AUe5Eer6IyxxXVzGVTBuz0oOJmjKEzYNy/fy4KF86Ld9/9Gu+997UOCHlgZ0fZc6YQPvPMk8ifPw/OnDmLn376BXfu0JxG4HOiEAYDEN26ktQ4ygJyFiD3tKRJk7J0+qFtsoAo41JqBDg6smABoBEQZWIKEyIQmoGgW0AoExuoB0uZ/lYAaARKvkIYk5QmMeb+mBabD/yJMWPGsHrJderU8fySogfk77zzDsaPH4+2bdt6Pr+aMLwtoIAwvL8/z1dPNXSoUPV7772HMmVI6QpNm/XLTNSpVg4t2p1xkEU0+Iqgzyq+eX7EKtxGYnTFo35jWc2vBycRELoJgHYUQnMX1a5dW6By5ZIYNepH7Nt3WAeEovF5wOjUhdQ316xZE9CyZYwr88aNW1C1Krka89avgb7+VYsZdAKMvPHMYg1Dcw2pWZUFyDWN0tZTkez41awATg94Mq6jZoDI+zyhuIyKYgyDFTNoBwCtAC7YrqI84DOuRwNGniLJB8Q5P13C0rVb0frpViG7nHbu3InBgwfjo48+Qo8ePUK2DjVx+FlAAWH4fWchW/Ho0aMxfPhwBoPkCx+KRi6l5BqRp0Apf7F57cabbrbFSV34hd/Nks/IjGcNcKOxAXlxDQNLtMU//2iZ7HgKoxGI7MQMisDRTIHkAZeZ4sgDNisgFfV3CwD5Sl2hQvlx4IDmshpzpjZo0ApLlqwwgLkZqAXiYmoFhKG4ctScwbDA//73P5ZZec+ePSyeWjW3LSCrHPJcOTVw9BYIa9R4GHXqVMeQIaMNJQ004DCuyw3FMBAA1K/LGNNn5RKqBygeCIq2G0HLrL8bLqJ2AJAPhk8/nR9NmuRBly7r/S6nfGAcOzETjkeuZKE0VhnR3b5S9OPt37+fQeHrr7+Ol156KZhTqbETkAUUECagLzOYh0IgSOUgCAbtBjy7tS7K1EUxhLnyVUKvbjsdAqCMS2hgCuIjjxRE7twZUX3dHFQ8uQv1UA9LVgzChx/+iiVLaN3BAkI3FUMzQNUDuBUwOVUEeYBnx7XUt76KFctg8+ZlcU69p5/ughkz5hhiOM2A0G1l0N6VQEkIKK523ToqTaJafLQApY7PnTs3WxrF4y1cuDA+LjPerInc6LZt24YLFy44XJOMImgFgm5kFzUDO9/nRYpE4NFHK+GHH2YZktQY4cpsHB4gGoHPOJZb7+0qh6IYQycxhVagKOMKagQ6HuDZAURfX1LSy5bNjG3bLhmAMO74347PipNHV6FkySKuxwrKXjiUbI+gsGfPngwMVVMWEFlAAaHIQmo7ixWcOnUqg0G3A6FlzUtFXm/9G42bufJiYC+qMchTskRKnxGYnCqA5vu1alUZM2a8yA7r9qkzKFiwP47fTIwkSRLhzp07HBg0Ay+Z2MBAlEErYHMClsbj4L03c9XkgZcMUJq7lKZPnw6XLh2K84S2fPka2L6doNxsffQ5DxCdxAzKnt38fpQYgDLu+s4b1eKjBajUTc2aNdnSqETO1q1b4+My48WaChQogEOHDmHUqFEs6YY7LdAsombKoh3XUTOFTwMFeuUBm53toQRCK9j0AgjtAqITRVEUI8gDSGuX0g+/TY+7J3cjU/akKFWqlDunu81R6CE6QSHVP6TYQtWUBawsoIBQnR+WFhg0aBCrn0NQmClTppBYi266CgBYejMXfhhmFjPoBiCKlDsz4PTtVwNn8MF7LVDrnZ737VShwiBs2xbpfy87vpmLp9cAaAQ1WVDkgZ+s8hdIv9iAuOb5tqgw5F2kypYV169fx8kRn2DZe0PxPJLrvg83AVCbPySXiXBSSgBFSQdUc88ClEK+QYMGIKVQKbk+u9J5RsW3eZlLqQ4b1a4lTw93m6YcBgqIdkDQDOjcAEAZxU8/fyAuo0ag5c0tAj+ey6isS6h2HCKQ0/eTUQp545llF7UCPuO8GgiafR4Dim/0OIYceRLhCi6iVq1a7qsyRE8AACAASURBVJ7ykqNRVlOCwSeeeAJDhw6V3Et1exAtoIDwQfzWJY95wIABrFg8wWC6dOkk93K3G6VQfjhTJnQckhz37jlR+HgQJgIuOZfRwriMujiFejjBXg8hLU480wVPTv+EGeHcuavIn/8lXL9O5TCsgFW0Hrvb3erPU+BklUWygIzyJ9vPTKHjf94Tt9AdUaiCNMiSJRPOnycXtXuYiZu4BqAjg0IzV1H9cdMfd5HrqLvnfLBG27FjB7p3766gMFgGVuOiWf36+G3xYmaJmTNnonXr1h5bRe9SqoGZEdD0nwcCgEYgNANEMwXRrgupVX83gFAWBHkAFwgQyoKjCBgDBUArwLOvEPpU4cTYjleweviL2HfiGCvVFYpGGdwJCuvVq4cRI0aEYglqzjCwgALCMPiSQrFEcun5888/WV2bVKlShWIJrPB92UwF0OrlE/6bdxkXTxEAGrfrgcRaAUyLKNTFCdTDSdTFSaRHFJbhISzFQ1iGnDiJlMxOix+PxuFcRTFs3SVERv4rkQXVLsDJZik1G1ek4MkqgVYKIg/0RP3NXUBjA7VVP6AsorEF/+ERpMYmJIkDfj/gJtIAaIVk/vPaqYtoSC4LNWmQLVC4cGEUKlQIVFxaNSALgOz+f1Q5Tfs/vRrfp+rWDcnGjWNmIzf/0qVLh9iEsjGDPNdRPcgZt+vHtdvPCSCauYzy1iGjLvIATg+0MrF/boOhEcis3vMATbS/lbJnBnxOlMMYhZCAsCP+QCeswOmJH2Ff5MaQFY6/ceMGqxtdo0YNVsdZNWUBowUUEKpzIo4FKCsVuZYRDFJdwFA0gkFfJtH9nLp9srGC1oAnk5W0Kv5FPRxnIFgLp7EUufwA+BC2QHOhjQ2ZBzEXzVAT/0BTVWUBzgp4jYDlRHE0gpRTl1AR2AW6nQesPMDkg+GfuIZpSIovkdQU+L7GbRTAPbREUtwwVQqNxxGKK0HN6bUFxo0bh3bt2iF79uygJ+uhahR3dPfuXfzzzz+uLoEeg4jATr/9PwDkqE+Ptugf7//aZ+nz5MGaOXOQPSICg0eMiEdqhF45NAIcmTe4QNimTXNMn/5bAFlH3QJCI0AGM4kMDxiNWUxlwNMM5GQA0A7oGcfTg51zhZDOrS0YgMF4Fq2/r4lDh9eFDAqjoqIYFJJbN2WNV01ZQG8BBYTqfIhlgT59+mDLli0MBqlgsdft9u3bTJksnKsIOvTS6tjRjbkVALkFiPeQH1fuAyBB4GmkYhC4zA+CUaA/YOaAlx//YT0W4yE01ylTci6oMS6MgYKhrDLoRAkMxGU0+C6kn+AWcuIu2iOFsAD9J4hGVQaFSXCOnehmrqFeXwVqvlBaICIiAgULFsTy5ctDsgxK3EXZSsuXL8/mp4dz9evXx5UrV0zXk94G5FFfM7DjfX7bphU+BJhbdvyMVjK6lMooiLIKoAYUsQGzdOkSGDDgRXTsSOn/rRQ9/v78hDTacThxFTUqlFaKoih20M72YLqGGoFNRkF0ohjygDa2Iqi5ivouG1//tliDXliCWhiKCWOz4cjxJUypS5ZM81KxeZEF0D06OppBISXB+vLLLwMYSe2a0CyggDChfaMBHM+LL77IUoJ/8MEHLMWy1+3cuXPYvfMksubIhp4vtMOTaIffQfUO7bqByvdPgTuoh6Ooy1TA48iJG34AzM2UwKNIawmAxrU9hyNojWNohWqSZTGMICLj0hoo8NlNTmPHxZQHVnYVQ9F8RhdP3/itcRsfIQoVkRK+W2erGEHfHO/hLp5gUJgYR+L09/oKUPMpCwADBw6Mk/zhx/79sWXUKOauyVP3oiUh7/P583H01CkWSxqs9gMAKvgyKVgTuDpu8IEwBuhEwCfabgS3GODwzaHf367yZwaFdoDPuB6Rsqfvb6UUGkFS5r3d5DGBuIYaj4MHiImwEQMxDE9hNh7B6O8y4uKJvShVJhtLwOR1I8+Dt956iz10+uqrr7yeXs0XTy2ggDCefjFeL4uUQUqZHioYpHTkN6/dwJbryTHu9TNohj2YialowDzw87sKhZXwL+r6IZDcQf9g6l9upgJuYLdcdhS92AD3BbbgMFLjUxRNwEBoB/B4SV/s7K+BnfU4eXAPW3AD7ZEci+/fHPHB0QiKA3AP3RgUAm7nPvT6Olbzhb8FPv/88zjFpP8eNgxLBg6M5a6pV/OuSx72Rx99BMo6SHVlg9VIVyV1MG4V0GDN6Ma4dl1Gjf3NYgoDUQRlAY/66YFG5r1TYDQDNzOFzrguM4XNSuGzAkdZ8LMLfIG5iMYowRTD7lt/G6xDXyxEDXZ1JMZLo4BiUSeRKmsq5pHgddOgsEKFCkop9Nr48XQ+BYTx9IvxclkUM7hp0yb2VDoUyuD27duR4uZNvDPuNv6lkEE/kD2DnfgWv6EB2uMv5HIcS5gbV1AXx9i/ejiGy0iOpciDZSAVMDeusVgzWVUxZn08cNyMJeiD8liHzBYuo7IuoSIlT7TdTSVRf9wyCp6Va6mT/Y3za6Do+3wuorAJiTAkznep76cHRP36gD4A3gAYFP7l5cWn5lIWMFigd+/eGDNmTKxPO3fujEmT5DQ3qjm2cuVKnDp1KiS23QfgCQB7QzJ7oJPqXUqtXEXdBcLUqVP7s1GbjStyDRUBoWh/GdDTg5lRUZSJBbQCO5HLZ6DbzcBR5AIqAkPRuLHHX4t38BmaYQaqM4iv3uYWulQ8h2sp76JcuXKBnry29ycopNJilStXVjGFtq2X8HZQQJjwvlNbR0TZRKl+FsFgKGIG16xZgyyJgN6DoCsrEaPQdcY2DMVyNEA77Gb57qyAzLdfEtzxK4BHGAAWwGUsRV4sQx4GggfjJHuRhUGzpCy+eTPgFk5jHlKhhQVg8tZvBm6y4Ghnfx5Y8RRROwBoV/Gz2986ycybuI2auIvG97OGmsUCWieJ6QLgUwCUGHylravI/c4UR0Yu3KqYsPu2DYcRv/76a/Rq0QJn7t3DLzNmxFEMrY6B0sr/+uuvoN/WUDRSK7P54whDMb87c8qCodHl1JkiOG7cSKxfvxnjxk31L98qrs9smxHYrADOqYuoSPETbbeTVEbGNZQHbEbw5I0jAjkRCDrb3gp/4d0KBzG02EBMm3acKYU5i9zGBx2P40ziG6henUDR20YxhQSFjz76qMo+6q3p491sCgjj3Vfi3YKoziBl8/zwww9Dkk108eLFyJsmDXoPsgayF/AXXsZGNMSziEQGLmyVZW6gBIAUD3gUG5EDy5CXgeAa5LQJaKIkNfz1NsYpvIZ9qIsaAnC1A3C8ZDq8+a0AzsoFlvYLVEl0ovjZVRB5IHsPtXEXsxCFCkgGLQVR3OMxuo6aX2PPAPjRD4XzvbsU48yUMWNG9OzZMx5laQyhMR7AqUsBmAWgWJgdO4Eg5US1ExVVp04dnD59OgjF6t0ynpVS6A4Qpk+fHleuUEZbK6AUQWJ8AEKZmEMjoBkBLtD3MiCpgamsy6m+vxlg0ufGfnEBeFfDZdhauhk6fErpmmL6fzV0D05cu4IGDRq4deJKj0PZRyl2uXbt2upvjrTVEl5HBYQJ7zuVOiJ6IvT7778zGAxFncHZs2ejerlaeKYr3T7wsojGhp7XsA7tsQvPF+mD9fuvITuuoS4Oox6OMBC8jcRYinx+JTAvLt0vPG6EJw0seKAlAkErxe4e3sduZvu3UdwECEUg50QRFAGjHqRkXEzN+lsBpwgIRYqgaH++QpgKd7EFtzEEiTGV/WE1KrjyIKi/aJoCmA2gHYBfpK4m1UlZwF0LdATQCEBbd4cN+mgVAHwPwJcfVdzy5cuHI0eOYP369UyhiP/NTqygBjb0yoM58fYMGTLi8mVKkWXH5VM/rsx+VqApA3jG+URApvV3GwztKIHOFL4YgBPtr9ktJoZQyz7aHJvxNmajMj6KA5AzJqTB6u3z0LIlBS9426hOIUFh48aN4yS18nYlarZQWUABYagsH8J5hwwZghkzZjAYTJdOq5Xn3YKmTJmCuo80QZuuuwSxe7EB5tfuGfHk2AE4P3kmUnRo6wfA/MwVdA+L2TMDOg0orIFOLo5QD0ax51uG1fgEhfE7S0xjpnry9rdSSPX9RUBptt2OIknzOVEMzdbJG08GAI3jxR3ne0SzbKL9uElkNBh0dl4/7ofC/gAmOhtC7aUs4NgCowCQQ9knjkcIzY4UO9gLQDMb01OCm8OHD4PcZMOnuRtDyAPG3r07o2zZUujdm6KbNRdWGcALFRBaAZ6ZK6lV7KEILAMFQD2Y2lUAZYBQrxjG7r8CQzEedTAZNf3fbcz808alxPKNs9C2rfePg6juKkFh69atVbhC+PwYubZSBYSumTI8BqI/vhMnTsSwYcOQKZNWWN27tZOLatH8ldCu6w6JRC6xAe7FjiXx5aQOWDBuOZr2+N1xkpkY4HECiOZAeANzkRMNcdkySY35/nyIFAGkne1OQM9MgXQbAO25kPbCXXTFXVSNpQw6UwTNzv6H/VA4DIBKzO3db4SaCVgNYDCA0FRCdP4N9AZAqTGedz5EmO1pFwxlYwx9/ZInT4GoKHItFLmLOt1uBZi8MWUUQzMwNAKY/r0RsOy+t+v6aQZ0VqBnBZD2gLIZtuMD/IzyGBEHCOm7njohOfYc2RCSAvaUhfjNN98EJbJ6/fXXw+x6VMsNxAIKCAOxXpjtO3r0aFBKc4JBSlrhdSMYLBxRCh26aPnnZF00fS6lnbETLbNfQvN/qcafEVREipxZfytAEymOMXM+gvP4CjtQiT3xs6PImbm0WgGXKCZQdrsTQJRZl5nrppnLqkx/mte33nLMVfQuqiAxNrOTWBvX/TO6pB8KxwPsT7dqygJeWIAKu1Ne5cteTObiHJRQ/waAD1wcMzyGMip4ZqBoDwgDiymUgUQR4BnHsFL0zABP5nO7SiEPAM2Ajfe5SOELdLsYEJfgI0xGDUwC+aPEjT38YUJyHAwRFJ45c4ZBYb9+/WwltAqPa1Wt0swCCggfkHNj7NixePfdd1n9qbx583p+1MuXr0BE/vLo2o3i7IwunHJgOANz8BsKYRJK+Nev308EfDylS25embqEr+IAInANfVE6gQNhqBTDGPBbgzuYgkR+1S4w11CZCyHCn+DjN79qI7OP6qMs4NQCZQD8DNz/lXM6Tij2o8IYKx5oN2sZxVDro4EKvcrAm75/IK6jVnPJAqKbYOjENVSkIJophnGTvGixfb7rxSwpjGg8MQDGzONzJW2EnfgYU1AGH5vOO2F8Khw4uBYNGtT2/HI+duwYUwjpvrFHjx6ez68m9N4CCgi9t7nnM1LMXt++fRkMFilSxPP5FyxYgYJFSuP5Hns4IKfd6FvF0d1DUtzBVYxGHvTAeaSUcDe1Hk8uXlAUsxcDlDOxCTOQE1PZc33ZmEAZBTIGhGLAVLQuOwqlfnxZxdCNfsZ5ee9j5unbtw+KFCmMUgf24+To0ejg8VlM2RMp0Uz6ceOwEUD37t09XoGa7kGxQGcA9QC0D8MDpmL05GK9NAzX7u6SrRTDcAZCETA6AUU3gNAK2HigF6gCKNrfDBBjJ5n5HZ9gBqqyeEIjMGrvvx2XHgf3/YEmTbyHwv379zMo/OKLL0IS0+juNalGE1lAAaHIQmG+fe7cuWjTpg0+/vhjlClDz569bYt+X4GCJYqiR+dIQcyfNcA1x370xVbUQysbMGh0UXQSM2jm0hlbKTuFJXgE1XAEqTjHaRcQRcDnJBupDPhZuXSaKYPBVwzfffcdDB78zv0Td/j77+ONd2Lee3FGp6Ub3QYN0GfRIjbd0saNMX/hQmwFsC0MXfu8sJmaw5kFRgOshMpnznYP6V4UDNAcgPboL6SLiReTG8Ew1C6jMsqiTAygr0/27Flw4cIVREdrnhpmCpweoIyA5vZ7HmBaKYNW/UX7mSmKcsBYD3/jC/yIEix9lE855L1+/lUGnD6+Eg0beg+FO3fuxP/+9z9Mnz4dTz75ZLy4qtQigmMBBYTBsWu8GJVi9urXr89iBqtUqeL5mpYuXYH8hQkGD0lCnLkL53dYgr+RGaNAic2dunq6tV9sYCuOq1iAv1AQtTjHqQcxp4qgLADKlJXgAa6MoigDlLxYQD0wWimLxvHpva//vHm/oWlTKgbha4sXLEBD3ftgnthNADwH4FkAv2fPjhLz5iEKwPgnn0TB06dZen36d8IPhgSH2r9TwVyYGjvBWoDKyQ8E8EcYHiHFPlJ0+n9huPbgLtmuYmgENxmXUpk+7iaR2bz5B2zdug/du1MJBTOQFCmAdoFQNJ4GVsZx9cBlBWxW+7kPiPMwEr+hIr5FXUuX1bETM+DowZWoW9d7KNy4cSOLKVyyZElIEt0E99pUo2sWUECYQM+FzZs3o27duujfvz8ef5yClr1tBKP5spRHt5coZtCXFCZ2nTgZl84YgDqJ71ALrbEfGeMdEHbFUdTBebRH2QQMhE7BTlZB5AGh7/v/5ptv0KsXJbP3tejvvsPnvXqBktQfDMJpTY8cCADpH6X+n+r/d95iLko+o8EhvdIYNzmQGIz1BsEEasgQWoCSslDhGipTHk6NitGTQpglnBbt+VrtxBgaAU8DFbuvdmMG9UBk3De2a2ajRtVw9uwlbN68z29JHjDpx5N1KTVzAeWBnHF8M8WP108W8OQUv7h1CuPWITQqgLWxB9/hexTBp4IYxkQYPzoHDv+7EHXreQ+FK1euxMiRI7Fs2TJUqlTJ8ytHTRh8CyggDL6NPZ/hwIED7CkO1bFp0oQ0Dm8bwWCevGXRo/vfknUGrZW7mjiGkfgDldgtugxIBrMP2TL2esdhB7YgPcYgj9/QVlk+zVxQ9eMG4mIad332sp7S/oEqhnaVQL2yqV+/z5y5c+dmMQwlSpTAnj17MKJvX7Q8fhyU4p7i+sYAWB/gKU6qhgaB9P9pfgjcGcC4lIxGg0MNFsn1VK8i0v8DmSOA5ald46EF6DyZDLDUVOHWaO2UVIbKTqgmsoCMYmgGhLwYRB5o0RqMwGMFeLL9eYBpBXpWyqFoPx4Y6tcp46JqdMXk7a931RRtl3Ex5bl+0rgEiHH3n4MvsASl8RUaWLqO0vc5fnQuHD0/PyRK3YIFC0A5KVjG+MKFRSe52h5mFlBAGGZfmGi558+fZ4pgzZo18cwzz4i6u76dfihy5SuDXt3+kYA3ORfO4ViFm0iCwagqMWYwYVDvEhmjfP2NVWiLctiGNH57BgqEsmUjZF1JZQDPboygrGIo2y8uCIpOTrI2QSH9o+fTpBjOFe1k2P603yWUHptoEOiLEgxOI+WH1EO9mkjgqEGiFpNI78k1NaG1FClS4NatWwntsFw7nq4AS0Lf0bURvRuIitHTtRjj3O3d3OE7k5liaOYyahWDKAI1DXSMr6L9YrZ3794KFy9excyZWoVMkSKoV9aMoKV/b1TgZJRA43hWrqIihS/Q7fazjOqVwsdwAJMwFgVZ5LARYOO+HzsxG45HLkXt2hSm4m37+eefsWrVKpBimCWL8gfw1vrBnU0BYXDt6+nod+/eRa1atVCwYEF07Uq3Ft62FSv+QM78ZdC7q1ZaQg74YruUxgW6XfgRXVEPG0G5HqlpfeyMT/u51T9mjTlxE39jDTKz2zjZZDCBAqNoHje36+1mpfxZgZ+sYuj8fKUb6BcAJPOD4TiLoWro1MAtfiWQYJBc9ULR0hkAUYNFUg6NauKlUCzQpTmbNWuGPn36oFGjRi6NmPCG+QrAfgCjwvDQqBg9PeyIce4Ow4MI2ZKNiqFTIDQCo3nMYJs2T2Dw4P6YP38F/vc/yg1rBCo9cCVC0qRJcebMKvzzzyHUqNHFbykREAbiIqqf38yFNFDXUlmXUbsKoj2FkJS/GRiDVSiG0WgodB2l/mPHZcDxYxtRuzY9KPe2TZgwAYcOHcIff/yBxIm178DbNajZ3LeAAkL3bRqyEVu0aMF+tKnEhNfN5yZaET2677BQ8ayAjB9jWBrnMBe/oSB7Zm4EHbMsom6BnzhL6VM4g644jmZM8xGBmExSGacupWbgxhtPtE5Z8HOSldS4Tg3w3TljG/tVCroxJVdSUg0JogrqIJBuewgA6V98jekjxyJjTCK9P8mBRPosXBo9rKIbCdX4FlgHYACA1WFoICpGT3GzD15Reje/LKt4P1kXUrkxPv10MF55pQd27NiDcuXolzM2APIAsUqVcrhy5Rr27KE8uDxFzkwRFCmAdre7AYh65c1thVBbnziGULPjoziI6fgG+TBSCghpv7HjMuL4sTWoXbu6myeh1FgUxhEdHY05c+ZI9Ved4r8FFBDG/+9IaoVUF40KiQ4cSPnpvG0MBgtURI/OGgzKAJmMa+ddvIHNyI2r6IuakmUrNODgA6b9GESz8Xyff4J9uICk+BDk+OcW8MkoiHqwcuI6GoiLqEw2UzNA1QBQc78NzrlKIe/kvtaxUydg0CBcLVr0PgSG4822ZqUSHJdTci01KokHgmNWNWqQLUDOtJkBULbOcGsT/ZlRvw+3hcfL9cpBnVxBe34MX9GiBdGtW1usX78Fs2cvlgLCuDGJVgqhHjBFsYIiIJSNJbRS/IzrsQOEbiiEvPlixxROx3fYwBxHCdCpvzHmUHsfs57vJmbBicjQZP/88MMPkTdvXowbZ+WTEy8vMLUojgUUECaA02LQoEEs8xMVnve6LV+2Annyl0HP7ryYQRlF0AoM72I1ZuIDVMIi5HMIhDLgaadPbEBci78wEAWxEpkcAqFTRZAHdCJQc7pdJgZRBgA1CAwuDOqvgRLp0uGTt99G0wGkuyTMpiWv0SuK6f2QqI9JVMlr4vf3XxEAQRXlKvaikevuwoULXZuKitHTX6Alro2oBvIBmAYy+lejEsdT5nj7BZpkRtYF1ArwrEBRFvxkYgytYgqtFEZeDJ9IQTSLIZRXCAkAq+AI5uBL5MFI3GXfPc/1VL8+HyCyRDPn5qF2He+zj1LhespoP3ToUHXBhrkFFBCG+Rc4atQolpb/k08+Qbp0FI3kXaPYg+J5y6HbS7v8k+oBUAayrJVEUgZ3YSoygeIhZcYLlkupMWbR9z4F7uAGViAlHvcnAJFZox6c7CiKVvvJAJsTgDRzLXXqUurdufmgz0TJa/SASP8nt1k9IGqqokrxEj/Olu4AKL61swfLadOmDaZNm4YKFSpg2zY6EwJvVIy+JQB6NKia2xYwjwXkA6NVfyv10Qz4zADPKxdRGQXRqITaUQBlgM8IsjxwFAGcEcjjKoA/YSy2Ix9GgFKdxVUEzZLOUEmKfSd+R+PG3kLh1atX8dprr+H555/Hyy+/7PaJr8bz0AIKCD00tttTTZ06Ff369cNnn33GZHsv26JFK1CwWBH06BwpmeRFBpZiA1JP7ERNnEJ71HFYx1A0pyhG0MoV8x7q4AKG4BBqsFQKZnNpICcLZKJxeGAYLCB0EiNo5orq5dmp5uJZgEpe8OIS6XGO0eX0Ypib8IUXXsCYMRRFGj6N4l2pUM8XHi35sccew+rV7jlQUzH6h8KwfqJH5nZhGjfcSHmgyBtXRgnUA5JTRVAG9HggJrNfKBVCM8VQDIwVcQwLMQp58CmikNyQddQaEMdOTI/IfSvRoIG3UEjhSq+88go+//xzPPfccy6c62qIUFhAAWEorO7CnBS3V69ePZBCWLasV05GvoXHwKCWHIKndPHARsaFNAag5mIBpqIwpqKQCXDJxCryAMpqvTIA59v/LUQiPaIxAAX836gdxc8O+FmBrQgQRbGCou2i8Wm7lWLowsmuhgiaBej2xFgrkd6fNkAiKYvhkrwmWbJk7HfxzTffxJUrV4JmO7cH3gDgFQBr3B7Yg/Eo+TyVflFJ6D0wdqw6diJIlFEW+TGGviORjRF0CoROXUTtuIxaKYdWMYdGBZDsYc8FVOzyyQfESfgee/AQhuEJqTIU+nk+/yo9Th9fiYYNvYXCHTt2MIVw6VIqh+Ht3F5cdQ/CHAoIw/BbpuLc9HSXUrhTzUEv2+LFK5C/4CPo1X2TZEyfHhbkAS41buMqxiEjuuAqksYDIIwLTguwHd/hIcxhaSCswJPvcupOVlIRsFnFKMq4hNoBRiMYenlmqrnctAAlrzG6nEZz6iWq5DXuWJ1uC8l1l2I/Q1X+JJAjoWL0P6ii9IGY0Oa+BCsasIleZV1EfeMkTpwEd+/Sb7lRYRMBIk+RM3MplQFB/XwicHMbELX1BQKAGkDKAGlsMCyLk1iBT5lKeAMpdMXs5VxIvxmbDkcj//BcKaTahF9++SXzPChevLjNc1p1D7UFFBCG+huwOT898a5evTp7AtOqVSubewfWnVTJiAKl0KUzRYsYQcSpIshXv57GAXTGXjQF1SyTAUmRe6j72y9hDYqiMv41BVYz4BIdjxuKoKyLqggo9dtlYwcDO8/U3vHTAvk5kJiRE5dIuYaNrVq1asicOTMraBxOqp1X30RlAJSnjyA8HBsVo6c6oKoovdffngwYygNhsmTJsXPnKrRp0xPbt1M0qMjF1EpB5IGQHUA0Ayk7oCiTPIY3nnOXT5nC8jLK4QT8gEhkxft4UiK5TFylccL4FDhydJ3nat3MmTNB94pr1qxB+vT0iEu1cLGAAsJw+ab866TMcHRj1auXt+V/6QIvnDMtOvSmSlNGxUs2mYyMy6hv7ElYjg3IjjEgrcJqPh7Q0DzuA6B+zAq4ih+xB6VBuQFlAM4K0GTKTMgCnpUi6DTLqGg//drC7IJSyw3IAtk4kEgO3vqYxJKvvoq+n3zC5tm3bx+KFSsW0JwJcWf6Nafy0pQ+KxwbrZ9+Cb39qxSOlgrWms2gTwR0xv0So1Klcti8mXISm8UWyriYWsUgikDRLPbPDNzsfm5XsZMBRnFsYGxQ1NagTyoTO6toKZzCWoxAHnyMq0ht23WU5ps8ITn2H1nvORR+++23uHDhgqtZjIN1vYK+1QAAIABJREFU5ahxYyyggDCMzoYePXrg+PHjeOONNzxd9ZQpU/B41aZo2227f95AANAKnmLGPYcfUBEtcBSUCsMp4ImUOOfbX8RJlMN/6InCEgqmHTg1A1z95zIAatafN76Z8qdA0NMLLYFMlsYQl9hqzhxkbN78/tE1KV8ev2/XfksSyEEHeBjfAiBl9asAxwnV7u8DLNMyvYaqUfr71KlTY/DgwaFaQjyY127MYFwg9B2EHeVPpr8TF1E7oMdzGRUllZHdru8XiAupMSZR/P47TMEpZMBgtJAEwrgupT+NT4o/NsxB27ZtPT0/P/roI+TJkwdjx471dF41mXMLKCB0bjtP9/zggw/w66+/svISXrbZs2eiUvE86Nib/tzLK3w+1cxZ/3o4hiHYhGosoJoHMLKA6Bz4zOf1recn7MUSZMBEUIJ/0Tx2YgjtKnxO++vtKnJttXIV9fJsVHNZWaBIkSL4999/cfny5XhlqJEjR8ZKR34pWzZsOncOvwDsX7hnNHXD2H8BeAnAOjcGC8EYVIye8pVOCMHc2pTkOZM8eXKcPk0pkR7kJu8iGhf8eIAoowgagSzY753EFOoBzAog7YKiGOxkXER5rqbFcBZbMJSphBdBj9rsKJExiuPPY1Ngza4FaNmSCsM4a/fu3WOCxD///IMSJUow2EuUSHNZ5o9J5SiaN2+Ot956y9mkai9PLaCA0FNzO5vshx9+ABWfp8x5WbNmdTaIg70WL16ELFlT4tVXtItepAw6A0AjUI3EWpxDCgwFpSqQUxRFAOe2C2kkNqEhSmAfUtp0TzUDXBGgmdmBN54dxY/niioDiA5OKLVLUC1AD4sOHDjA6pJatS+++IJlgqMHTF41yvhJv12LFy/GokWLQNHPT/v/zfaDIcGh9gvi1briwzyUMoset9EvCb2GY6Ni9B8DWByOi0+wazZz+aQDNnPpNIvxC+RzGRdREUBaxQJqx2MEM7PPnQCfDEAGBwzHYBqDwUGsyqcRCOWSzNB+X366HyfPn0eDBg0cn/F///03Ll68iN27d6Nq1aooV47u0czbuXPn2MNAKlrfsWNHx/OqHb2xgAJCb+zseJY//vgDdevWxejRo1GqVCnLca5du8aejubLlw+Uej2QRgHBKRNF49WB9ANkN2ZQtgxF7HGrVSuAVq0qoiv2ot+M4/hh3b/+QwiGImgEIXm3zgK4iT+xE7mF8YM0JjX9+rX3Vq92XUKtYhB588iObwaWgZxZat9QW4AyE2/fvp39YQ91S6cDw+o6MFwY6oV5OH8VAITwFIMXro3SjxDkUx1F1eKTBbSHuUZFjQd4tG7ZMhNWMYL6cdxyFeUBmXEeOwqgDODR+N66iPIUwEI4h914H3kxHGdZHmIr8LQGxK+HHsAF3GCJCQNply5dwm+//YY2bdowVd6qETy+9NJLWLZsGWrVqhXItGrfIFtAAWGQDRzI8EeOHAFl5+vevTvq1KHi7OaNYHDBggUoX748du7ciSeeeMIxFNLNYsqrV9DrLT3Q0Nx2FEIedJgriGnTJsepUx8jbVp6Tg5cuXIDuXL1x7VroiQ22rrkgS4u4FoBr/G4gXb4F81xEc+w+ohxt5uPL7NG4/FYjS9S8ngxgFYupqLxAjmb1b7KAtYWyK2DQ8po+rMfEMPVjVL2++7th8EesjvEw35UlD4X/W7Hw7WpJZEFzNxIRUlnZMFPpPCZKYxmrp92AJCOj+dKafa5E4XQjTIUzhXE0ZiB60iON9BaMpaQZw+fC+m3H0TiZrp7QnWPrEcPDQ8ePIhKlSqx/69bt47di5Lb6KZNm9ClSxep+8zly5dj3LhxWLt2LfLnp1931eKjBRQQxsdvxb8meopDqmC7du2Eq6S4ISoM+vDDD4NqwdBFK3pywxv00KFDuHX2LIaMj8apfXf86qCs4ifbLy6Ata6UCb9sGh5rSfsq1cGFLbtwE4lxE0lww/9K/6fPYt5r//f1u4lE/m30XtuWyD+Oto3e+/5vJ4tp8+Y1MbRxKfy9bQ+e+YYcpXjAZqbYyQCaTEygTFZSq3XZcSmlcbQHA8LTUHVQFnDFAiV1cEi3UVq84W5XRo9fg1DKhS0Avo5fy5JeDVVhpXqUWjVW6R1VxxBYwA4A6oHKCvjM+hmBTPSe51pq5ipqpfAZ57HrSmq2DudAZy/2L+48+XEJBzEYeTAMp0HFfjTgk3cZ9T0USIKKDaLQo+4ppMiWBgULFrQ8Bym7PJUJevJJKn0BzJ8/nwkPFD9ILqD0Ktt++ukn5mpK3meqxU8LKCCMn98LOnTogKtXr6J///7SKySY27ZtG2rUqIHs2SnZib1G/t5nDp7BtG03sHrqdZuKoAYgsjF/91ANp9EUR9AMR5E1V2bkOrE/1oLr5+qEq6fOIhVuIyXuICWikcr/Gvs9bbuDVIj296P3d/3v7/q3+V7pc1/fmPe3GGjG/POBJv3Tg6Xv/63P7UOKLJnYOvPmbYrjx88EoeyEDPDxYv98++XKlQMnT54yWZf2PelfVdIYe1eK6u2FBTJkyIAPP/wQU/v1w1PR0Szm8JgODo97sQgP5tgMgFTCjR7MFYwpygKYDIBeVQsXC8i4kBrBiI5NlH00GOUm7ICiKNmM7HajwibjYhpcYByJWbiDJHiNqYSyyWX4wPjYczfRptxZ5Cyc0zIvBcHbnTt3ULNmTXZiUx3ZW7duoX79+o5OdEowli5dOvz444+O9lc7BdcCCgiDa19Ho1NGUfLPHjFihHD/27dvg0AwSZIkTIp3GjtI4/z55zb8lzUnPu0baaEMWoGf2KWUALApDjMIvIjkmId8mIe8WIds6NmzJjp0qMbm/uGHNRg7drn/+O0qj2ZQyndZJdCMDZAEnnqAjHn/6d4lyFG0AFtX+ey1sP3sNZMYQXNgczcraVzAmzdvOsaNm4g5c+ZxoNAOEApPv6B2SJMmDcgVWrUH1wIvvPACxowZc98ADf3K4TMUr1ajBkrPmIGV69ejWQtKyx5+jaJvyCmeXqPDb/lsxU0A9PG/hukhPIDLthNb6AYYOokltHLtDLZCGFoXUR7w5cFlHM30GbpU/xaXkmTAtm3nceQIPbgXgWhMtlH9uG99kwxJTu1HjRolTO8bSZQgV08teQwlBevTpw9TBimj9fTp01G2bFnQwzu6/8yUyfew3KoNGDCAhTSpzKMiS3m/XQGh9za3nHHatGl49dVXWRIZUUbRmzdvgjKQ5s6dm6Wa37x5M/PpJjdTUTpg4yLINSBrrnLo22uXiQulKCaQvz0TbqEpIv0QeASbke0+BO5BBgOw2M1SapxTZn8roBXH+JUvXwS1a1dC2d2bUGXxLLREQexjt3O0rxOXUNGcPICzVhDTpk2N//6jqB6zGFCRy2j8uCjINYUyZs6dOzd+LEitIt5YgG6B/ujYEY9NmoQrly8jQ0Zyowq/9giALwFUDr+l319xT//66VW1cLOAMbbQjkspD9isYgXJNnply/jeylXTTkyhjMunE8WP1qsvJC8CMafb9SpmjMJXv34+zJ/TCMlS+/IsUOvZczXGjt1rsCsfAHng+PV3mXD6xDLLwvV0n7l+/XpQIplHH30UOXLkuD8/PbClv8+kJFKJiYiICOEFQJ5olGTm008/xbPPPivsrzp4ZwEFhN7ZWjgTAR1dcJQ+XpTOlwajFMCkDjZr1oyNfebMGXz99ddM3q9du7Y0FC5btgIF8lRA115UGlkPC2LFz3dQsfsVxKX7EFgHxzEP+TEf+RkInkEqi0LzMkAn65Iad12xAUkEYlYA7Nv2Ms6gH86iJSKwjSWNNwKhG4BoPA7ee9msoaL1CE9RTzvQU0iqe6SasoDeAvQLQoXcKfplcffuWH/0KCtnEY7tRb+rZa9wXLx/zUP86ia9qhauFnCSPIaOVTYpjFUMol2XUP28IsC0s10PcE6A0SkAyu23YEELNG4cG7giI6+iYMFpFi6kohjDJJgwPjMiDy9G3bq1bZ285Eq6ZMkSFqbUs2dPUB1Q2UaJCwkgKUkNJaxRLX5YQAFh/PgeWLxglSpVGNxpgCda2r59+1jWJoo3JJdRahQA/P3334NSy8tAJSmDBSMqoVOXbTYKyccFt0o4g6Y4hGaIRH5cwTxE+CEwwl9bS6QwmgGcGaCKQEkG+EQF5cXbe+I83sdptEQ+rGWwK1qXk+12gc9uDKJKGiO61mh7oUJAmzaAPss21cCeNAm4cUNmBNUnUAs85odBwr+XAx0sHuw/3h87SIAbro2K0f8Z4qL0gdouVapUoFqZ77zzTqBDhfn+ohhBWQXQLQA0A7NAXEZlFESzGMJgl6EwB7i9ezujaNG4LpkVUg3FtpuUM8KXNMaJC+mk75Pj0OF1lkqh/sSmOMKff/6ZxRO2bdsWqVOntn3ez5s3D/Rv48aNLK5QtdBbQAFh6L8DtoIWLVqA/ig9//zzwhURPFIG0cSJEzP/7sKFC6NevXr3FcFTp06xGMROnTohRYoUpuPNmjUL1SvUQxsGgyJgi7u9Hg77IfAQ7iCRHwIjsAKUQF7vQikbAyjbL26W0rggJgOEdlxOzUGuPS7ga5xES+TFUqQRgLUMEBqPL9hAKDzlVAc/ED71FDBrFnDwoM8k7dsDadMqKPTiBKH0Wu8DoF9ISmISzi1lypQsY1+tChWwbNEiNHzuubA9HILzTwEsCtsjoIc8yUGxTRS//2A3s9jCQJLFkEVFSVpEAClS+mQUPd46rJKzUP9gA6AoOUwM4P3557OoXp2Ku8S0qItXcCxzYWTEDWxAAWxAQWxAIWxEYVbMnp98hu9SOu37JFi7dSGeoj9yFo1Eh7Fjx7IMpZR9VBMjqAY2/aZFRkayMSpUqCD0UqOQkBs3bmDOnDkP9mUXT45eAWE8+CIouJYK0Mv8MaJaMASBzzzzDAvivX79Or777jtkyZKFfUYASL7e9PSmffv2pk9uaL4sKVOiz+u3pAvPp0IUmuEgmuIgmuEQ9iMj5qEA5jOXyazS49gvdO8UAM1cOK3AUwM2e0D5FK7gFxxDS+TBXPZDbG9/8/52AJI3p9X+8eDkD6MlkEJoBELykiEonD8fKFIEoBAKAsRdu4D9+2MriuvXAwsXxlYa9QpjxYqAP7s3DhwAJoc79bj03ab1q4KU4JxcK/e4NG4oh6HfakrIoDW6eSLXq3BsVIyeMsAmxJIg4fh9uLNmnhKoByoRwAW63azchEyWUBnwkwFIK1fOQPbnxwiKlL3u3cti7NgGsb7eYcO2YODADXgIV1EVh9m/KohEVUQiEln9cFgIG1AE20HuplYAmhhfDt+P8zevmhaQj46OxpQpU1C8eHFW4oxyVWiuo3/++Se756RQDwJDqoldrFgx4elI979UsF7m/lc4mOoQkAUUEAZkvsB3ptosAwcOxBdffMEyNVk1Cu4dP348KytB7qD37t1jkj1dlBTYSzGIjz32GA4cOMC2k9sor1EtmBTnzmHw5OQ4sf82J6YvBphy4Sqa4QCa4gCDwUWIwDwUZCB4FHSrZgVQTmIQZcczgo4MgIldQK2Px3qORvgPs3EcXZAT05htZNYk6mMFdE5iFmk85SLq5MrlAWGqVECnTsDGjQBVeildGpgwAbhwAShVCjh0yOdOSrBXpQpADEBup4cP++CQYPLcOR88arB58qRvTK2Pk7UmlH3oF4zcKSlf7qsJ5aAANG7cmNXz0lqRIkXY73a4tXfffReDKlfGq7/+itFjqaKiagnLAiIX0kCUQ15SGivgI8uaAY0I0ETbRQqmSMlza7u1y2fduhHoWjMVHkl6HP/bnAezZlFGeM2OsZW/ijjqh8NDqIpDyI2LTDncwP4VZZD4L8gFNQZ88xS5h9faH0eyrIlYckJRIxj85ZdfWBI7vevorl27QJ5qMuUpKCFi3759WYkhmZrbojWp7c4toIDQue0C3pOeCFetWpUlkaHUvaJG0EcX3nPPPYedO3fiyy+/ZGpgtWrV0LVrV/ak5tixY8iZMyeyZcvGlesp8czpv/djc1R2/DDMWKvOBxilcOY+BJbFv5iPQvch8CrLqEn97LuYWpdbEI0nA4CBJqUJ3IX0MdzAHJzE/5AFE2IBswzYma1fBI367bx5jNtFZ5razrOADBCSQqiPKdTHHZIa+OuvwNNP+xRFze2U5tKAUdu3USMga9YHWyV8DcDbfhfRqQnwlHzllVfQtnhxXFy7FvUnTgy7I6Ts1lrSJ3IXe+ihh8LuGNSCZSzAi7mTjSWUKTchGt+o1JmBoRUwilxOZYCOxg80y6h+f/lsoHoQroHD+AgLUAP9JOoRxgBmFlxjYFgVB9m/KjiAs8jAwJAAcSOK4S8URb/hSZD5+gEUL5kzVkZR3plCyWFWr16N7t27g9zgqdF9KNUZpHvbEiVKyJxg2LFjB0sys2HDBqYsqhYaCyggDI3dQXX/KleuzGL/yA9bpmnuog0aNGAXDrkdUTDuwoULWU0YihmkuEKtkdto6dKlUbJkSfYRKYorV65EilxlMbAXOfjEAEgNViB+P5piP9IiCvNRmEHgQpbLzwiAolg/0XaeC6gV9MiOZwfo7ECWWUwfH+AqMSg8jeHIgC+R3kFMoZ0YQuNxWAGhzFmm+phZQNZlVIM6Uv9y5vQphgSKpBAqIBSfX+QnQapgNj8M7hfvErY9igBYA4BSQoRbo5j3iydPIkXGjCy5WfXq1cPtENR6pS1gBoCBgKGd7KIihS/Q7TwgdAMARaApkwQmNhCXxylMxHSUBz0yk9nfHDxL4ySqYj+DQ3othhPYgGLY++G7OHlrJ/My00qYUVZ7Uv7ovlNrU6dOZckQC9EfR4Dd19J9J+3Tpk0bVkeYHhpRvKEGjGanHAkeS5cuxaZNmxzX05Y+nVVHrgUUEIboxCBfa4r/69ePnvLItyNHjuDjjz9Gy5YtUbduXbYjXXQTJ05k2UbTpycA8bVFixZh+PDhrABonTp1QBlFc2SvhBde3IrEuIem2INm2MdA8AzS+JVAelqU0wUFUFbxc7sfHbmZgmkGjDIxitq4xvH585VAFGbjDFMJR4AyaMkCqNn4xvn170UAKX9+qZ7mFuABoT6pTK1aPvDTAyG5g2quoRRbyHMZpRnXrVMuo2QH+kUjGJwFYMADcjIuAfAdgF/C7HjJnXdq4cLoU7w4lq5ezWrhet3SpEnD/v6p5pUFRIqf3dhBs1jBYGUXFcUmigBO5LIqA2hWsYmi+ZOgEC5gEcahMAbaShpj5lqqdxlNjyhUwT5UxQEU+6I19p7egvr1a2P58uUsxu/1119Hw4YN759sBHEUM1ixYkWcPXuW3YfS+9atWyMqKgqrVq1iogQpgCRkJEuWzPJE/fzzz1nei8kqgN6rCzrWPAoIQ2B2chGlAvRUmNNJo1gTumhy5fJlnKJCn7Nnz2ZAaHwKQ5I+XchPPdUKlR+tidWdZ6AZ9jIQXIc8mI8imIfC2Md8yUVKnJOYQD0I2XXpFM3ntiLoJMbQHEDz4zZm4yx+Q0oMRnrkyZMTefPmwrp1fzkARCsgtCoz4eQMU/vwLCAqO0Funnog1CeJ2boVyJ8/xgW0a1df8pn//ouJOXzQk8q8DoD+URbRnx+gU7ArgKYAWoFiRzsxtW0/BZXG80alJsYBCJWza8aMGVktXkpIEQ72iudfp43l8WL/4jsIihREsxhCt7OMBu4ymgPXsR0jkRPv2nIZ5Set4QFsjKL45depsXPbDMyaNYMJC8ZSZlqZM8pLQWFKpB5S+BMphPSAiBLN0PVJSQwpnpCy+Yraq6++ygrWkwupat5aQAGht/ZmBZSffvppVkCeYjCcNvLTptISFEN49OhRtGrVyjQImPy5G1ephqa9emE+ivohsAjOsrp5ZsAmAjk3tydcF9JsuMugcB2SI+ePE9GyZWNkz14K169T4TpRzKCokLwoq6jTs0vtpyzgrgUoYZaZgpQFwDcAyFWUYPCQu1PH+9Eo8uYigAIAer7zDpYtW4Y1a8iR1Bdbqo8omDsX2LLF/iFRNlx6CLF8ubP9jTO+BKARgCb2l+LqHpT4gm5GVfPaAsbyFCLlUGa73SQzeqVNBvjIRiIFLr5tjwtsaXAbZzAUaUElUozrFSmUVtv5rqU/TbqH5at+ZYKD3UY5LUgdpHjCrBQUL9FOnDiB3r17s2Q1pCqq5p0FFBB6Z2sW51epUiX07NkTNWvWDHhmiimkTE5UfoJcZ3iNin4WzVgQE3vOxDwURTTLKGWmBLqpEDpxBQ1EQaSj91pRFLmB+taThkHheVyqVBnTI4pj5kzKmUj7OskSKpqTZpTLIkqpo+ncIddi1ZQFgmUBclcnLwVKfmVs5HxEMDgNwJvBWkAYjEvF3XcCGKlbKynO+qy1gUBdIPsazUcBBfsAkMuoAzYNg29DLVHeAmZZQd1SDK2yjloBpNtZQ7XjESWVMW4XAZoMgOr7+P5/F4OQBMNwL04MoWg+J9sTY874FNh3fiuLF/SikasplVOjzPnZKX23ap5YQAGhJ2b2TdKsWTNWL5AygnrR6OnMjZMn0fN+rUERMJltdxMUNXCzozDKxPjJAihvfjPIMgM2O66lvvkS4R5m4yIuIjG6xCpJYVyP9t7JqxwIauce+fkTFKr6P15cjQ/2HPny5WOeDPpGETBUbJ5UwZkPtnlQH8BQANrtlr6ciV4RJLDLlMmXoZaA8ZFHfIbT6lZqdTGPHAEqVACionxxqxcv+hRCynRbuHDM5zSOBovkwqz1N5Y+0WfB/TgXcK4NQAmntf76jLkJ8askdYQ8bVTjWUAmSyhPwaOxzJK52AU6WYXQbRdQGaCzGzMYFwCNdrqM95EHb+IqUscqG2GnEL3PhVReMRw//AiS50qPvHnzenIZTJgwAefPn8e8efQAXTUvLKCA0AsrA3jvvfeYK9D777/vyYx3797Fvq2H8eIbx3HntlWsnYzLqKxLp1PgdDK+EZiCAYR2YhRFAOcbawquIAnuoc19KDQDQm1u0bj67Z6cWmoSZYGALEDPe0kVJId1gsEjAY2WcHamqMHnAGwCwEtgpD9SPaDR51otTKpdqYEf5WXQ4lopu227dj4gpM8pGRK1mTNj9iXwNKuXqX1+dBLQohUw5xywYKFv/IReHoUUis8++4yl1qdawKpZQaGsa6hIQZQpE2EGlNZlKsqXL4pt2w5KgBTPJdVMAeQpiM7KSsSO9eMD2wmMwMPog5PM0V5bp2g+s+1W+8XMnzgpMOajCyhaMW+sbPbBvB7efvttljxx8ODBwZxGje23gAJCD04FivWjPyYUN0gKoReNMoomKlAC73beq4sTtKsAuqkMygKb2/2MwGXlcinjsmpnPP5c43AVOXAXLZEG0exkEGUJlXET9eKsUnMoCwRmAYo5Ixic5K8xGNhoCWvvIcy9HHgVPtWOoM1Yr1I7Yr06qH1GKiHVutfvR2DZtCnw229Aq1YxMYQayFF/LcGRNg6pfnPmABTVQIBJWXI1IOwwCfipBJD9yQdHHZQ5yyjBDcXzy7SIiAgcJsMmyCabNdSOYmhWnsK+y2iJEgUxf/5nKF26A65fvyWMKaxYsSi2bCF4DIYSyFMORS6dvnXsxWg8gQ7YhxwCsJVXAMVgmRgjJ6bBpcg/Ubt24CFPMqc/KYQUTzhu3Dg88cQTMruoPgFYQAFhAMaT2fXkyZMsJe/LL7+MRx99VGaXgPsQDBYsWhad2u3yj2VVR9ANhdAOOFoBlR2FUQbMZABP5LqqzWN8NSp4saFt+PBB2LJlB6ZPn8PNKDoa11AKd9ASqXElFhSK4M+4PeDTRQ2gLOCJBd4B8IJfFaSrQrXYFqASzssAUO5oM5dRDcyOHwcyZozJWquNZARJGSDkgac2vx4Im1UByk8CnqJ8WJRUxu+ySqqjVmrlQf1OSUEkl+hRo0ZZmqBGjRoYPXo0uydIuE2U7IWOXMYllNdPJqbQWiGkTJdRUXeECmHTpo+gd+9maNZMJpunW8AoB4Sb8S16oAW2gNw3rVxS3QVC+t7GTUyLY5ErULt2bU9O4XXr1rHrasuWLfcz63sy8QM4iQLCIH/pTZs2ZUGxnTt3DvJMvuHJLbVUsUp4tv0OQUF5kRKnT3oioyzKjCfruupGzKAMWNkFRrP1x13vY49VxcGDkTh58rRpNtGPcAO1EI2WSInTpsl+zIDUk9NJTaIsELAFHvLXFqRbJnIRPS4xItVTpZTmD1pbAWA0gNl+4DJLKqMBGcUH6uP9Nm70KX67dvmUPaPLqJZlVFMINZdRKn9CrqTEKXXq+EqhNPGnEKXPu7cHKqYFxk8CSrQC/v7bl61U77p6ww+KD9p3Zvd47aiJdseOP/31CqAMAFrFAFqBoZkiaRabGN9iCOUAMAagff3/wES8jbpYhYIGIBSNZxcQ+WUppv+QFLv2r7lfCzvY5x3VN6SkjPPJZUK1oFlAAWHQTAuWrIMyOHqVtGPfvn3Av+fR863bhiyWgSqEbmQl1cBGpMiJwJI3jhsAaQQvGaAMPMbwbUShNW4zKDx0PzuoKGkNzfvgNHqiSwmZZs2icuWqhdICWlFi2cy05ORDLqJjAVY1S7YtWLCAfd/kKvQgtR4ASzDzjP+gja6h+rITZkllCAhv3/YlnzEmlTECIcEeL6kMJYnRl7xIdQC4mRb4aJJPvdTcTB+UpDIP0jno7rE6jQUUJYkRbbcDinaTvgSzvwjofPF+8zEVX6EKFqC4iUJoF/y0OELZMhZJ8M2QQ0icMwWKFi3q7iljMhrVQaS/P/SqWnAsoIAwOHZl9Qafe+45fPPNN56kzb116xbWrt2NXVeSY+bIc/6jchMERaBmB/RELqY8wBPNLwN0dhVBO1lGrV1IY9d7jH0sryIKvRGNFkgOn5OvFYwG6YSNx8NSqutevXqhW7du8XiVD8bSyH3n3r173BISRgu8B6C7XxX8zab0j2+sAAAgAElEQVR5Enaclbkx0vprEpKqqv2KG3tTLA3FpfOam+UltPGbAvgMQDGb36Hqrizgs4C1C6dvu92YQrvAJwOQwQQ9s8yhdlxNY5K/TMdszEQJ/IwyASaVsQuOMf27v3cXue+eRrVqEUiRIkXQT3ZSCJ9//nlMnTpV1ScMkrUVEAbBsFSAuVy5cqy8RK1atYIwQ9whKW4wc+6y6NeTkEIEVG65gIrAzk5MoNvAZwVVonWb7StS7njHq4GqteJIQPg2g8Kk2GgKhZ6cSmoSZQFTCxSmmgWszMEB0z55/C6ilDCJXERPKXvassAPAP4C8AVnr0yZMmHKlCno1KkTc6EytmAA4VYAHwL4xdZRqM7KAnoLWAEc9ZOJKRTFJvLAM765iMoqcDxQjAHCcZiPdciL8ahkw2WUl03UORASxH8zNgtOHF2EunW9iSf8448/QOUotm/fjgwZKMOqam5aQAGhm9b0j/Xss8+ytLykanjRCAbzFCiBHrEyihpjAHnvRTF9ToFOBFyBbhcBr1MXUjsuoIG4lPLX1wnR+JwlmkmMFbFiCh8sF1Evrhk1R3As0MIPg18C8KbATnCOI5SjNvZnYK0WykX4534TAKU/eToerEUtISFYwEwRC7ZCqAFpKADRTB2UUST5wDYKSxGJTPgclKjQSVIZMxDkxwzGBfaYfhPHJ0Pk0bWeJZn59ttvQWXVpk2blhAuiHh1DAoIXf46vvrqKxb3Iso25ta0q1atQsncFdG62xYbSWTsKoR2+8cAT5Ys6XD+/GUTN0inwGkFfLLKoAzQ2XUxFY0pdkF9GvfwE4PCRJh/P6bQrbNFjZOQLbBz50506dIFmzZRJTvv2wcAOgKgx2C/ez99gpoxEkBLANtCeFSFAOwDUArAnhCuQ02dkCwgSjYjk0WU7CFytYxPLqJGYBPVC9T354PbB1iNG0iGoXjMbwszewSmAPrsbLbemM9nTEiBv4+vQ02qVeNBo6z9VMrtxRdf9GC2B2cKBYQuftdbt25FpUqVGBAWonzfQW7Hjx/HmSPH8eogqqdj5nJpFtsXyOcihc4HPhUq5MeMGa+gRIl+iIqiRDd2AJBGsIqB1Lbz+onWZ0cJlBlfRpE0W2/c8ZviHmbjHtopN60gX0HeDv/aa6+hT58+oNpK/fv3Bz3McbM9/PDD+Osvcjb0rg0fPhzlixZF1rFjcWTBAuYiGteR0bv1JJSZyEWTbuVeD+EBTfGDINVHtNN69OiBsWMpjZBqygJmFhCBnwjoRNvtuqCKANPpdpkkMfaB8Q1sRAbcwpuoy1EIrYDTjjJI6zL25yuIuYvcwaudjyF7/kzIk4eCBoLbDh48yIBw8+bNqFChQnAne4BGV0Do4pddtWpVVK9eHc2bN3dxVPOhVqxYjZvZCmJ4H4rnseMialfxs9s/BpAiIrLh8OEzNhVCkUupLPDZVfjs9ncClkYwNAKh7z155FPq+X7+It6enFBqkqBa4NbNm0juD77fO3UqFrRtGyudgj61gt3/08Lt7mPWX3asdGXKoOoOKm8DHFi8GEUaNgyq/R6kwSlVBCVYzxeigybXX1J8S9ucP1WqVKzOHj38oFh61ZQFzC1g5upIe1gBmGi7Ni71C4WLKA/wtM9kwFLsYtoH21AMF9AXjUIMhDGA+P63KRF9klxHvVEJf/31V6xZswYbNmxQF5lLFlBA6JIhBwwYgB07duDNNynqIviN4gYj8ldEl67kVCQLbHYUOicxhyJQszu/DHCZKZ1G8DJTUEWAJju+zHwil1Jtu+/8qeqHQorF+jr4p5SaIUgWoLB/yo/a+/x5X45/AJt+/BFTOna0zCcre7ZoEaZ2+uvPNKf7ZciWDT8ePoyUqVOD4jooA5xq7lmA9OOPAdjN0OrGCig1GSV3n+PGYAl0jDp16oDqZe7duxf//PNPAj3KYB8WX+mj0iadOkXhv/8SYfLk1LaSzlSseA1VqvyHSZMewo0bSXXApAGiWVZTmZg+a6DLnPkm2rffgPnzy+HgwRwSrq1GNU8EjD4A64y/UQvH0AXNJLKM2lUMZZPPxF37+G+y4OiphZ7FEw4bNgxly5bFiBEjgn2iPhDjKyB04WueN28eevbsie+++w7p0qVzYUTrIag4Z/kyldCu416D8mYELllQdApyTgFPZl0aYMkCmaifG0AoA6i8ddu55Y793ZNSQErhr+XLY066dFi9enXQzy81gTsWaOMHQUrXPx7A1S5d0KpbN6ac0IMjeoAU7i137tzMRUg9pXX/m+wNsAihtu4PbTniOwCrbub1vB4fZkDTrV27Fo8+Sgk9fI0eCH/8MeG7avYtoFf0fEBEETf160cjKioR5sxJgQsXCOyoiYApMSpWvO4HwhwGIAwc+ETzxwbC7ByXS9H6RS6mvu2tcQDPYg9as0hjccyheSygbBIZXiwhHxynTkqMLbuWo2lTKlgT3Hb16tX7995Uq1i1wCyggDAw++HKlSsoXbo0ezpO7qLBbqz4/Pkz6PmmPr5OBrCsFD/Z/a1i5QJRFEVAGozt9E3ZAVqZ/mbAKBtjyD97iidPjr+vX0eiJEmYv/y2baFMNRHsMzy8x8/ph0BSBA/5QXBqeB+SWn2ILJDRX5MwE4BLHq2BQJDUQSo1TeevanEt0LZtW/z000+xNpw+fRoPPUTVI1VzZoHYSmGjRtrfZvocWLgwJXyq4Q2mGhYuTEVtgLlz02LLllQoVCgabdpcQvLk93DgQEqkTXsHkyblQK1aVxARcZO937UrLTZuzIyuXY+y9//9lxQTJhRg0NipUyROnUqNUqVojLtYvDgvypY9j5w5r+PAgYyYPLkkA6/27f9G4cIX2dzr1+fBwoXFkSpVNDp12oycOa/i9On0SJ48GvPnl8XBg9nRvv16FC7si6r+77+UmDChDi5cINFAA0MRAPKTujTEUfTHZjTCMw6SyoiTxJivTwYgE2PMB3uRNHtaT4rWk9so1fvetWsXU+xVc24BBYTObcf27NChA6KiovDCCy8EOJLc7pvW7MevOy9j9bRrNrOKmilkZspaIJ+LAE4GQMkeMkllRMogbxwR2Jopem7FGBrn15z+zM+BNStWoHDJkihfvjxOnVKV3eSuFu961fAXYadEQLNKlsSYY8fwx9Wr3i1AzZQgLUCJXcgnwCuX8RkANgMYliCt6c5B9evXj5tFnIpz072AaoFYIDFSpUqEVq3uYsGCpMiUKRFq1YrG1Kkp2aCdOt3Ef/8lxuTJadGo0Q1ERERj+vQMaNPmCg4fTo6FCzOgffsLSJv2LiZNyoZata6idOnrmDDB5z7aqdMpHD6cCgsX5kCjRv8iIuIGpk/PizZtjrHxJ00qglq1TqNixfOYPr0wMmS4jTp1jmPChNKoUuU0sma9icmTSyNz5lto334n5s8vhiJFziMi4hImTaqMEiXOolGjfzB9emVcvJgGGTPexKFD2f3QuBobNxbBli0FbQKhPv7QB5LVcRrDsRo1mI7vhkuoWTZRuaQysZXTxGjdPwpl0p9Drdr0aCn4bcyY/7N3HeBRlF330Amd0HtJqCJCxAiCIqAfSCQqqBEMBkJRFEHFCgqiIOKHBSwgJRAInR8EDQYUFPwEDE16DYQWei+h8z9ndpZsNrs778zuZEve+zw8msxb77y7mTPn3nN/QP78+TFt2jTzJwvgGSQgdOPmTpkyRQkT4WHMDmPeYOnqjfB6903qdI4AkyiQ0wqhNML46WHcRObXC9z0zO8KKIowelrrt47v7L+2WVzZcXrkHGZ4oLvKCJZS2cCJAIaOHq0UzmUBXWnSA+54oAOAdwBkh0wDaw0OpDq0OwvOAX0jIyNBQQtbO7VrF8rUJb8qzT0PWMJF778fmDMnD4KCcqNz55tYsSIf0tJyIybmGlJT8yqMYVjYDYSHX8fKlUGIiLiC+fOLIiWFv7+K8PAriI8vjZYtL6F69WuIjy+PoKDbiI4+jsTEMkhJKYyQkHRERJzAvHmVEBlJoFgYSUmVEBZ2FuHhpxRwWLHiVUREHEBCQl20b38AoaGZufp16yqicmWC0WAkJdWBJWR0PRITGyAlpYwC1phTaGUJFy263w4QugohdQ707sNpxGMpGiHGTVEZEcYvKyB1HIKaeb3j4ori6IHl2ZZPSFLmnXfeQbdu3dw7gjm4twSEBm/+gQMHcO+994JJrQwZNdssxefvRa9u22zyBvXkDGYnQyjCAGoBKrOv2wM1rfncbe+ov9mnRo5vhgf4fpchofyXrALBzI+HZswqx8ypHiB3wWL1DOU005iR/paqbmrmPIEwNl8Gx8TwYRw4ffIkDr36KnbNm4dYAFcCYYNe3EN0NBAamnkBa9bkwYoVZPhuIDU1jwoIbzoAhAVsAGEptGx5WQWE5RAUdAfR0SeQmFjaDhBWtgGEFVVAeFoFhASNB1VAmIpTpwohKanGXYaPIDMmZhNSU0vaAMINSExk9c5ciIpajw0bqmHFijqIiVmF5OQQbNiQ0T9rWQd7gOg4pDQEF7EECxCKnk4K0+spL2FcRMZVwXruf/a0XNi+NzlbQCHr8A4cOBD8b7Vq1bx4gv13agkIDd67Dh06oGzZsnjpJZZiNtf27NmDigXLIaLrRiflJZyFaLoCZloAyJM5h/4cQmoFclr+EgGMtmOYe2bk6J73wH9UEEihb4rE8B9fz/i78XuMOdCffKK34py/79w/1k/9PFZxHWTicqlkzBIXFogjTcQDpUqVUnKW9u/frzT/EgC/IwgKs7caqMhq/aMNRZgJCBMTgZQUCzNFxjAi4jbmzcuHyMibSE3NjaQkAj8CQoaMFkJU1BWkpuZDUlIRREdfUENGg1VAeB3x8RR4yYWYmBNITS2IpKTSaNeOoZ5XMXt2RURFpakMoS0gDFUZwkNISKiN8PCTaNDgtBI+ynXFxm7G8uU1ULYsQed5xMc3Rr16p9Cu3W7Mnm3h2SMitiMh4UGULJmOqKi1SEpqaAcIxQCgfU5fOVzFJsxAebwsICpjfs6gfcio7c9jv9iMvCVLo1atWqYfwqlTp+LEiRP4+WdvaDObvj3TJ5CA0ICLv/vuO8THx2PUqFEGeuvvsnrFNsxafQGbkuwL0OthCB0BG0/31wrx1BPSqQXAzLiutX5nuYV6Q0z1nwHZwzseKKCCQL6H5V0mCGRYaCBlCvHB9uWXX8Znn7EcujRf8wAfLecDIK9ghlHJmEw3s30smVTSjHqAYJDfD/zvFKOD5OB+YWFAeDhz+YD0dDrCklMYE3Mb//6bG40a3bYBhLcQHn4D8fGFUbHiHURFXVZFZfKrgLAEWrZkniEBYWmkp+dBcPBtxMYeV0Vl8iAurrLy+5iYI0hNJftXAWFh5xAefgbx8SEqIDyMhIRaOHOmIKKj9yA01FJfc82aikhKCkFQ0C3ExGxG+fKXcOxYEeTPfwuJifWRllYcMTFr74rNXL+eF2lpZBIbaqilusoJtFwrhNs4iYkojNeyGRCKhJhmXv99bdPRufklNH3ErG+wzB8Y1kAle9+3b98c/EkytnUJCHX6jfWGGCrKuluh9nENOscSaW6pN3gfusducSKy4ipnUG/opihA1MtIZgdDqAUQHQFivQDQXVEZbfEYkTMh25jvAb4DtoaF/qo+5P1m/rRyBukBhx5YBYAsHs+ip43hzqx5SIZLmvseYP1YZg8vVvM/3R8xp4/gqFyE4/qFWmUhsv+6iIqosxw9RwXuMxjFW/gB+fA6bjsVlTEaCsp59QO/rOI2GfNPmBSMwweXZEvo6N69e5UXnAwdrVevXk7/8OjavwSEutzF2jiPK9R3VBSrjJlry5YtQ4Oa4YjqvsFJqKgogBMFhqLtPAHwtACcM6BrC+wcATStcUWBoRYbaB9S62pcKSBj7ifFc6M/rQLBB1QQSEbQEhCW2aj2Kst/eM7v2TlSeHg4kpPJifmPvQ6AZ9LTCQpUxe0HgCBGmuc8wMIC/O4oorKFxzw3dA4dyQgApKuswMZIf1tgZO2vB+DZAj1H/+8I6GqNn3H9PCaiCrrjAqjA6kycRgTYeR4AOhKdmTUlN7alrEKbNm1MP8OzZ88GU61++02+xtXjbAkIdXjrq6++wrx58xQhGbONdY2OpxxA/0FX7URk9DCC7gI8kRBPV+vRYuBExncHwOkZX3QeEeBnv2/JDJr9eXFnfNZ5IxvIsNCT6oOcq3Avyltv374dnTp1UtREpfmPBwgG//mHqn+hSElJ8ZuFlwbAYjM8q5c8tOp8ACgkwywk+djkIafaDTNEBYQMIV1mzhQ5bFQCHJpWgXdvXredW2sd4gAwcwH63DiCaXgAzyNNee1gP6ejeUUYQ2NlJlzPnzHvF8P3ompIOZQvz4q95toHH3yAZ599Fm+9RaksaSIekIBQxEsUj9i2TVETpbpY9erVBXsZb8ZQ0XwVG+LDl6ktZy0vISoS4+l2ekNE9QJRTzCOjoCamQyidT4RIOn8HFSuXBmHDx82flBkT8MeCLcJC2X1Iub+/C04Wr58+XDjBqU+pPmbB2rWrIl9+/yv7PocFbhN8JDDPwdAoMkXIdLM88CzagjphwDGmDdNDhnZKNNnz/Bp/awF5ESvGwd8FgDovP8uzEYHRGC38poouwChFuPoGlB+Nr4Qrh1ZkS2ho6mpqUoJChasv+ceqr5K0/KABIRaHlKvP/bYY6hTpw6ef/55wR7GmyUkJKBps6fRs8c6G3bQkeqnr4WM6mHkREIuxcf74YfBGDt2BrZs4TtvLYBp5LoeAGhdt2tmcPDgwRg6dCjKlSunKGNJM8cD06dPR8uWLRUff/rppwhasEBhBJniThDI0K7j5kwtR5Ue8JgHngHA0NHWHhgxDMCfqpCMDGf0gEM1hqivfs9sVhlZd2d86qmn8Ndff+HMmTPuDuWn/UUBWXa008MIOisALwLoMgPE9ZiP3ngU60EFVdHC8u60s2cY9fycARQnTiqANatnIZpysibbnDlzsGvXLvz+++8mzxQYw0tAKHAfR48ejVmzZuHzz/lO1VzbvHkz8l68iFcH3VSZQSsQcQQIbYGN3tBNPeO5O48WAHOfUezaNRLz5iUhXZEm05pPK5TV1XXb+2GfZ2jPSLo+Kwxfa9GiBRiKLM0cDzBc5MsvM+Qybu7fj+U1ayogkIyLNOkBf/JAmgoId7q5aAqeJEnGyk0v6u/OF1AsX88Q0t36u9/tMWbMGPz0009Yvny5G6P4c1e9TKEWIyia46cFMLUYQUv/4sWLIC7uLQwZMhNbtx50EgLrulzECvyCwXgAK1DJrwAh9//D8L24WTQXGjak4qq59v777+OFF15A//79zZ0oAEaXgFDjJu7evRv169fHhAkTwFAjs+2PP9Yg9WZJxA9nxogWA+iJ0FBRwOkICGmtTwuYiTOAGSBPC8ha16m1Xr3tRMVqOK7MGTT7cyI6PkvDDBgw4G7z27duoUDBgrh5ky9cpEkP+JcH+GrjMoDBbiy7mxom2sKNMWRX4x54U71/BIULjA8jeyoe0AJoZl8XA4D2dQQLFy6EceNex/Dhc7Bz5xGbfbgaLzNA/AVLMRYNkAgWYbffp2hhek/nDGqNZ7n+6me5UObaFrRq1dT0c8z0gN69eytpX7Vrs7iONGcekIBQ42xERESAeV5dunQx/RQxb7BqscboMeBfB6GiogygL4jO6GX8nOX6GQWMWkDUyHVXANJ+PNOPipxA0AOsR8S8X6utXr0aDz30kGBv2Ux6wLc80ATATABGSzwXUpkpBmsxZFSadzzQVg0hHQdgmAeWQPYjMjIS//d//4cffvjBAyP6yxB6mUIzAKIzJs89FVF7ERn7sg6z8CcWoAZmI1QQEHpCVEYM8NkDYEc/T/q6NA6eW5wt+YQzZsxQtBoSExP95WB7ZZ0SELpw+/jx45V6g9kR0rdixQrUqxSG53uyxIQRERlRwGgFNiI5iVrASZQh1CtKo3ded0JAnflNDwC03i+vfIblpC480BvA+337YlXTpjh16hQYauWPgiLyJksPWD3AghmDDCqDMjg9CEAf6U6ve6CyCgqZBcic5iturIipJqyPvHbtWjAVIeeZGUDPCKATZer05wxmBoh5MBF/YzXKYZIShGwdTwuwZVcOoe06nOcazp2QF9vT1ig5/mYb00dYn5BsoTTHHpCA0MnJOHr0KOrWravkDTJk1Ew7f/48/t2wF+NnXMWRPVQutAIMvUDKrH5G1mELPD0B8LRCNrWAnSevOwOg7p+SEiVK4Ny5c+4PJEdQ/kyyKARD49ZKf0gPBIgHGHJ4r5qH5mhLZcuWdShSxeAsvh8nu5hTpUh88QgQpD+mgkKj31N8TmGe1NSpU0Gxspxn3mIK9YSMajGJIgyeBfg99VQTTBreHjeQG68M+hULF1KuSLSeoGg7PaIx9kBTDBBWqnUbr3TZg4ZhoShevLipx5alophPuHPnTlSoUMHUufx1cAkIndw5hojmyZMHPXuaL8rNUNHgSo3Rv/dGdTWOgJ09oBFlBPWEkLorHqM3xNOd9noApxYgNXLdOj//65mcwUqVKsH6pjctjfIR0tzxwFIASwBkSMq4M5rsKz3gGx5gBa/9ak1CVqm1N6rqffTRR6DCnq2x1uB8AGN9YxtyFTYe4FPGjwA+qFULdT/4QHkZzYiGuLg4RTwmO40ldSii9+abb+LgQQqeuGd9+/bFd999594gwr3NZgo9CQBdl5WwDxG1BXyLF7+DJ56wCLL8+usWtG//rQoIM/Z/zz2V0LPnQ3jzTZ4fUQZRi2F057pjgPnt2JI4cmAJ2rVrJXyXjTacOHEibt26BYaQSsvqAQkIHZyKuXPnYtCgQYqQjNm2ePFihNVvjhe6MW/QXSAoGsKpxSQaYQRFGDx3cgtFxtcKHTWrLqHnTgmTnilkJM09D7Dm1wMAnnJvGNlbesAnPUBg9zOAyQ5Wd99992HTJnLjGdYLALPgzX/k8kl3+cWimgFYvm4dCt5/f6b11qtXT2E1stOee+458DlI1HLlygVGt5w9ezZTF/6OpX6Y43j7tvXvr+ioRtqZzRTqAYRagE/runPGcN6MV9GpsyUXftasZHTuzGfVzCGurVrVweDB7RER8SOuXLnlhEF0B+A5Wr8YM5i5vmJuzJwMbNzxJ9q3b2/kpuvq06tXLwwfPhw849Iye0ACQrsTcf36dUWJ6NVXX8WDDz5o6nk5fvw4zu5NxSuDbEsl6M3t08MA+osqqQgg5a0RBbZGGEARAGrq8ZCDG/TAw+rD8n0ADhgcQ3aTHvBlD/BRhpkwjwsskoFYfMXUEcDfAu1lE+94gOJ1hw4dyjJ5bGwsJk92BP29s05Hs7799tuoXr06yAb6hrnDFFr7agE2IzmGWoBSq/C7ZW1TKx9G/f7d8QfKY8yY33HoENNMRENBtYCcbQkOZ7mOroCkq1BT5/3GDt+H4NAySl1mM+2ff/5RhJf44j1//vxmTuV3Y0tAaHfLmHhK0QmGS5htDBW9VaEuhr1iLaauBXC0GECjgE+UuRNtJwLoRENetYCf7XUtBlBviKo9KNRXZ9Ds8yPHd+wBcu3My5kqHSQ9EMAeOAGgOYA9GntkMBm/uWQVLteOIjtRsmRJTJ8+3SunhikDVEK0t+7du2dSSvbK4gQmZYoNw/F8wzzJFNqDIkdAUFQkxpmoi7OQzqzjPoYTiMM/qI1IXAUBjf16tHL/RIGjMWCXNdTVdhzngPDDcXmR5+iqbFEd/frrr5UyctkhGOkbnwexVUhAaOOn//3vf3jqqacQHx+PokWLinnQYCuCwco17kGvbtvtCqlr5Qq6wwgaBYxmATy9AE1ve60QUqPXPZMzaPDoyG4uPDAaQGG1zpp0lPRAIHuAZ/00gE9cbJJsOTMJWX3rYiA7wwN7499khmdScOLOnez/jqfS6ITVq5GraebabIxY2rNHC/Z7wAEBOYReplCLwXM0npZYjDPGTev3joFbMpZhNOpgOmrYlZsQEaUxM0TUfr3OgKBzoDktPg82/LtEeQ430y5evAiWpFq4cCFatJAVWa2+loDQ5tQ1a9YMjzzyiOlxzBQMuXRwD3q/b/2j46zMhBYj6EoERpSB0wMws0N0RmTdIgCVN1aLcXXFALoKGTXzq0qOXaZMGVApkYVk9RhD4j4H0MhNCXc9cxpt26BBA6WkDb9vfOetutHdyH7e8ABhAwMJ67mYnLUGp6nlDbyxRn+as06dOorSYXIyC3tknxUAwMqBDHEfWrUq2r33niIqc/LkSYUZTEpKyr7FAKCozI0bVDsPBDPCFOplBEWAnStm0BWgzAzg3scehOMMOoKverSYQZHQUE8CRFFG0TVjOOHz7ShctQIqVqxo6gGkfsfKlSvB2sTSLB6QgFA9Cd98841S1HXYME+UiXV9vP74YwVOFquMHwZYFbyMAkJ3AKMzwJSdANEZwBQBfCI5floMoJ4QU/or+98a+8MXVcOGDRV1VE/Z1q1bcc899ygPRVRMFLFSALgCqvX9KtLBB9q0atUKZCWkSQ8Y9QCr1g4A4OgUvQrgaQD/MTq47Ge6Byjy8z2A3wH0M302sQnImhCILliwQKyDX7RyxhQaYQRFAaBIDqJYziDDMGvjCnbiN9RDW+wCM4ONhn66CxRFgZ8rxtAWIGcGiK9+eR1lLmzMltDRDz/8EJ06dcIbb7zhF6fY7EVKQAgoidwMy/j+++8REhJiqs8XLVqEeg2beiBU1Azgpg0w69SphF27CGRFmDzt8SzjuJub6K5ojCgwNPVo+OXgBIN8gCB4u3btmkf2QOaMgJA5PRcuXBAakyLSFJD5QKi1bCQ9EBgeeEetK2hfarm0KiTTVtbg9NkbPRDA2wBeAzDTh1ZZo0YN7N/PwiaBY6NGjcK6desxaxaVU13lAOoFiCLtxRnAjPIQWRnFeViH9SiJES4L0TtjIr3BBKCLThkAACAASURBVBoDhLw/0ybfxsYtyxEZGWnqIUxJScFrr72mCMxUqVLF1Ln8YXAJCAFER0crNQep5mWmUVX0wt4D6DXoigqotACTnpw/rdxD7swZEykWCtqq1b0YNiwGzZvzbYqr+cTGcw4EPcUQigI9+9BS+/klM+jqc1GgQAGPgUEjn7+XAbykCmwY6S/7SA/4qwcqA2BBghIAbtpsYhyASyrg8Ne9Beq6q6qsIB/dZ//nP3jriy9w6dIlUDxG5gqac9ebN2+OvXv34vjxUyogtGX5tERibK+LAEAtBlEvQMyNLjiKt7APTfCoDaD1ds6gKFMoJiqTWYwmD8YP34fioaVNVx1lrU+mbSQkJJhz+Pxo1BwPCH/55Rf069cvW2SdGR5WpHJjvNOLOohWZkwLyLl73RUQ1AKkWYFdgQJ5bR7+tXL03GX+9IrI6G2vFVJqve5Hn+gctlTmT7HiGmt4rc9he5fblR6gBxYCmKfmCvLn1gCmqMyhZzh76WdPeeAFFQx+DYDJKZMmTbr7IpqlG7788ktPTSXHcegB+5xCPQBPC+iJ5PTpVxlljukurEAv3IffwJIMImUhnKmWusMUGgGA9vt1Vqcw6+//O6EwLh1eni2ho3wZM2bMGDz55JM5+nOT4wEhxR2ef/55tGzZ0tSDsGTJEjSo1RQvxm50ECKpBcy0rusRl9ETaqqHobQFnnoZPlHg6AnAJxLqatvG8bEYMmQI1q9fD75QkOY9DzD3ZrFaZsJ7q5AzSw94zwMEGTEAnlCXsAoAGUJZdsV798TRzFSFZQgvczuXqw0++OADfPbZZ8pPzz77rKJjIM1sD+hhBLUAnH1uoiuA6YwZdP37r7ALhXAbr+BeZC7oLgoM9TKJroCfK4BnRGXUdT3DGZOBLbv/Qtu2/OSYZytWrMCcOXNA/YKcbDkaEI4YMQLLli3DRx99ZOoZYB7U9vU78P5QRwXo9TKAtsBLCyjqvS4a6inaThTomQUg7YVnXPnDEaB1fiwY275jxw4Z4mPqJ8f14PzU3q8KZ3hxGXJq6QGve+CM+lmgWPtjAHL2e26v345MC3hAZQX5qMl8QT4F2NqDDz6oRN38+y8jh6RljwfMChnVYhzFRWTIBDbHRSzAv6iDR3BWqTko0l8vABTN9XMEQEUL1Iszg/ZiOSOHbEe9+2uhWLFiph6NTz/9FG3atAFf0uRUy7GAkEnTtWrVUkJFq1ZlVL95lpT0B2rUbISXe1tDRY0xeiEhBxAV9Svy57dIQq9Z0wBJSQyWMwrQtACj2LhhYUcRGZm5TtLevcWRkMDqV64ArJYYjPP1hYVdRnj4ZcyeXRxRUeeQnByEDRsYXCEyn9a8MmfQvE+DZ0Z+RA2Vo1S7VavXMyPLUaQH/M8DK/v2RXDTpqi1bRseHDECElr4xj2kcugoFQhO8I0lyVXc9YAIU6gF8LQYRK3+rgHeCmzANFTERPAZVSQk1Z2QUC31USMhoyKA0VmOoeX3437MjQOpq9G2LTV5zbODBw/ezeOlsFJOtBwLCLt06QKKYXTr1s3U+/7333+jdvmGeK4HM5y0AJgrALQN7dr9hdmz2yElpRKCgq4iJuZnpKZWQFLSgxoiL45y/fSEjroGhmFhaWjd+gDi4hrgzJmCCA6+gujonUhMrIaUFL7V0co11MsQ3oEFEF5CfHww0pVXrtacTFtAaJQhNPVIyME94AHmDfJBizXWpEkP5GQPUOl30yZ+IixGdd5ff/WX4iv+f+eYbkKG75lnnlHqGDJyJGH0aKWcRAU1RNRaUbVatWoK07Flyxb/33hA7MBZOQpnOXiO2rsSiTECGC19+uMI2uIM2qOxIDOoBej0XjcLAOoNLc2NuRPyYPeJtaA4kF67fPkyqCZavnx5sMZxrlyc37Gx3Ao/yzNmULc851mOBIT8Y9mnTx/Ex8ebfsf/+GM9Vu7IjT/mnHMLEEZHL8KpUyWQlMQPhAVgBQefQ8mSF5GSUkEFiEkoX/4Mrl/Pi9mzWyIlpRzatVuP6tWPo0iRq9i6tQqSk0MRG7scRYpcw6VLBRAX9wjS0/MgJmaV8nNo6EnFJ4sWNcCGDZUQEnIKUVH/In/+W8rv16ypjKSk0EyiOGFhx1RAeI8KCNNVQFhVAYRhYScRGWnhcfbuLYqEhGoIDr6G6OgDuHQpD4KDbyAuriratz+G0FAqsHKe4khKKqn8f3Q0f39V+f9Ll3IjLq40qle/ZsMQnkdyckGkpuZFbOwFFCliAdaLFhXEhg35dJa1MP1IyAnc9MAYAEEAerk5juwuPRAIHnjooYfAF49WY0783LmU15dmtgdKly4N5h/Vr18/01RXFizAmI4ds5TBGTx4MHLnzo2PP/7Y7KXJ8YU94GkVUVfiM2I5hlVwAzuxFs3RBP+iqAIQjdcd1JMTqCdHUC+wM94+suctNK60F61ahQnfVWtDpmwxNYwqs/fffz9at6bslnOLiYnB2LFj8cQT1qxs3VP6bYccCQh5KKgmpHUw3L2rVBWtWr4xevShkAzNtuyD49zB8uWLYNasrnj00W/vsn7BwWcRGzsfy5eHY8OGug4Zt+jopUr7hITHEBa2G61b/4u4uP8gPHwXGjQge9cG6el5ERPzJ1JTyyApqSHatduE6tVPYfbsJoiKWqsAwoSEB9Cu3XZUr34a8fFNULPmaezbV1LpGxZ2BOHhhxEff58CIq2MpyVkNCWTuxYtqo4NG0ohJOQ8OnZMxfz5VZGWFoSYmBSkphZGcnIwYmP3Y+vWokhKKot27U6gdOlrSEioqILFY0hMLImzZ/OhdevaWLs2HSdOHEBMzCkkJxdS5soIGbUAwrJlb6B06dtISCiEsLDrCA+/hvj4IKSnW0NAtZhKd++47G+2BzoBoARDIwe5OGbPLceXHvBVDxAAMv+FQlcRERG4fv26ry7VY+sKCgJiYoDy5S1DHjsG8B2vJWLEfWvXDihdGtBSox82bBgGDRqUZcJy5crhxIkTd3/frl1LPPbYEcyYsRcbNri/PjmCJz3gnPl77bXeCA0NxeDBn+HiRb6w1gMgRXL+sgLIadiD/SiIwWBdbK1QUS3AZ1aOoHGAl1FiwhHQdRxCOmFKQRzev0JTdZQlJAgCS5a0EApWI1PI78nnnnsOhQsXdnp4li9frogF8rs0p1mOA4SUlp03bx6YQOrKGNKRnJyMQoUKKcUxXR0gR+Ps3LkTt06fxmuDmO8nErKZARD/85/aWLp0x11AGBSUjpiYn5CcTNYuKyC0XF+C5OQ62LAhFMHBFxAdvQyJiQ+gVq0jqF79BLo8Ph3VH6iGUaMeRGJiI6SklEFIyHFERGzGvHlhiIzchNTUYCQl1UNY2EGEhx9EfPz9ChAMCTmNqKjNCkt47FgRxMc3tAOEZAgPIi6uPs6cKYDg4HTExu7E8uUMmCFwO4n4+JpIT8+Ndu3SFOC3eHF5xMamYvny0tiwoRiiow/fZQet/lyzhmCxJIYPfwdnzoxE0aKHlUuLFjEM9Q7Cw9Mxe3YxREVZAOH587kQFXUZ+fPfUdlBfhnTtOoMWkN1c9rH37/2W0YtMdEdwBL/WrpcrfSA9IAHPRAcDLBsMEUBk5IsAxPAVa/uWVAosuTRo0crpavsLSQkBPv27cv0az5PXLliiYKR5msecBz6yRfRZcqUxssvvYzx09wpbC8i9pIbz+AsPsUhNFAk02yBqkh/d3IIjYSIGi8rkZXxdAQEM+/nh+G7kbtUQdSty+dgx8ZoiY0bN6J3797KZ40K/x06dMDVq1cVJdGuXbtqPs9TaJKqv44+1752aj25nhwFCM+ePQsmi37xxReoU6eOSz8yDITqX4w9Zq4h3xDpMbKD10vXwYjXd7soCC8OFKOjf1ZDRjNEZEJCDiEiYhXmzXsUkZF/q4AwBMHBF1VA2AS1aqUpgPDN+p/geNlSmLeqtw5AGIZOnbaifPmLiIsLQ/XqZxAenob4+HtVQGgBsZaQ0UMqIKQS1m1ER+/BqVMFcOJEQYSHn1IBYS60a3dUBYTlEBt7QAWERREdfQSnTuVDUlKpTAAuJCQdUVGnsGFDYaxYURgxMadVhtAeEBZQw0OBsLBriIy8ikuXciEuriDOUILPYY6hFQhKERk9Z9tbbWcC2A9goLcWIOeVHpAe8AkPhIXxRWNm8EfGsGJFIC3NskRH7CGvR0UB+fMDJFFnzwZSUpiWAFj/xO/da2EFbRlCKwAtUoRpC0BcnIWJ5BzFitVB8eKHcePGZXToMAFhYT2xb996jB3bBGxvnYfrYvvkZCgMoe2c1jEtf6ukec8DWRm9YcOG4Nl6dXDhrbfw2IHTuKAofTrLPRQLCXUVAroDm/EeqmMR+CzkChC6CxA9DQCdMYbORGP0ts+ND77Ng/yn1qBVK+dl4mbOnInw8HDwhQxt2rRp+Ouvv5T/79WrFx54gLq/rm3Xrl149913QfFJe6ZRq68/X89RgJBo/9ixY3jtNYo/u7bdu3dj6dKlKFq0KKKiolCwYEGtLnevL1y4EI0bPIqXeljjQrRDRbUK1YeFbUe7dn9j9uzHbURlFiM1tTySkh5AdPRvyvwJCa0QFrYXrVtvUsJEw8N3457qR9Ej/g7uRyvExPyF1NTSSEpqgHbttqgho/cjKmo9UlNLIimpLsLCDqsMYWN06rQNp04FKXmD0dGbUKTIdRtAaAFUFkB4GHFxdW0Ywl0KQ3j+fD507HgQ8+dXRlpaQcTEpCI1tRCSk0uqDGEphSFs1+4kGjS4hLg4sop3EBt7DMuXF8P583kQEXEOCQnBKFnyhqIompRURJk3PPwKZs/m/bmI5OQCKFv2pvL7pKT8CAm5iYgIhqAWwJkz9uIy9iI2wrdWNvSSB/oAeBFACy/NL6eVHpAe8B0PEExZ/t45XhOBH40gjGCO7RMTgWbNgFOnLKyiFfCtXg1ERGSMZW1bq5YlZJSlAQnkUlMz+pGJJJgkuKQ1azYODRrkwfLlH6LTE9MwYXoUliw5qwA/K3i1ticg5FglSgAkEK2hr1ag6DtezokrsS9cn8GAjcANNMctPInCKigUKVSvDyAOx1FUwnV0Qy0fzBl0BiAz/37YsIcRERGCtm3n48QJhq67KlfhjNF0XqZiahywcctSPPUUi+xkNYK/O3fu4OGHH1YEYlhJgCliVapU0XWgv//+e0WIhlGFOcVyDCDcsGGDEns8ffp0BeSZZefOncOBbdvRfxA/CPbqnMZVRi1M3HZERlredNDWrKmPpKRwhVGzqI7+hvLlz6qiMi2QksLcvI1oWT0VJ+Lr4Ov0WggOvozY2BU2ojLNVVGZNWrIKAHhIYSHH0J8fCPUq0dBmJ3KfBs3lke1agRnFI9hiQcrQ3gckZHkbjJs795iSEigdC/XfRqRkUeUi3v3FkZCQhUEB19XGUICQt6PO4iOPorQUEsCiCVctDiCgm4peYPly9/AsWN5cf16LqSl5cWJE3nUkFErIMyPHTsojnMF5ctbRWXyYcOGjFxHx6GjZp0EOa6nPEC5BmooUktXpt54yqtyHOkB//WASH6fbY6hlaUrXhyIjMzMDtq2s7KD9Ix1jsWLMwAl2UQSDwSQ8+ZZxrICuapVi6Lzs+mIWH4Tix6Dwg5ajfP/9BPwyCMZ7XnNliVctMjCHErztgecl6P4HDfxEG4hAkVwUWHvtEI6XamMZu5/P9LxJ/agDhoiDXy+cqQK6mg8rXXouS5SJsIe4GVmAOPinkD37g1Qp84U7N59wQEgdMYYiv9+9PC9qHZPFZTgWxU7Y2gon/NZZJ55g9QKYfgn83l/+uknhfWrUKECoqOjUbZsWaeH7eLFi3jxxRfBaL8wvtXJAZZjACHfEDBclAfDmfGtAovDMuaY8tBUb2ONQlcytfZj8fCUqtgY/V6mkIx7AFCsv+vC9vfgPFbgT5RHBG4qAI5my1h68mexuoXG6yZq1Q/U8rc9U5gDPuEBsMVlAH4B8HUA7EVuQXpAesB9DzgLGbWGZHIGgjWCLLJxVtaPgI5GsNe0aWYhGtuwUPbjsyIZQlFAaGUim68E/n0EmJNoCUe1mi0TeP68hV0kAFyxInMoqfvekSO47wErU5iV4fscN1RQWBgXkdeB6ItelVELEFqCFPyMEvgO5VSgqQXkPFlGwkguoHNRmZIlC+Ps2WsO9uGI+RMHglDCdXPh2/GFcerIcqcCM3yWt83VZRgpgSCj/e655x6w5uCff/6pgMJ8+ahE79ioN8J+FJnJCZYjACHfCrz//vv48ccfXd5TsoibN29WqGgemPnz56NSpUqgjLejNxH2g1GVqGKpmujcjXyGtS6eI8DmCLi4BnYZIMrVuFkB2Visx3EUwMdgEq4rwKY1vyvgKAoERQGbKxEYV/UTna3DEZDMCR9v/9/jYECpwvSM/2/FZ3ZQCcD/vf46clepgvB33/WZdcmFSA+IekBLVKZevYwcQ/4/ASBDNhkyun27BYhZQeXKlRZwOJNJymruIVk/KyDUChll/h9DVzkeFe1vzQDKRALb7X7P0mZWRpGA0BqmSjFEgkOGsUqGUPQEZEc7ZwxdLhAUNlPCR4s6YAr1A8KXcRYv4BxaobaTEMvsZAaN5BY6D/F0HTIqAkQdA8Y5k3Ph0JltSikJZ8aIPZaQaNKkCR599NG74I8s4qxZs9CxY0elLqgre/nll/H555/j6aefzo5D59U5cgQgvO+++xRm8BHGa7gwStI2bdr0bqwx3zL8888/Cs3MvEOtGOQNq/bgrYEMjRQJFdUCYCLXXQOsyriM/fgVFdAep+CoHp99f18DjCIATxQg2gJar37m5OSCHmDa+AIA9wE4JNhHNnPuAQYhURyfojxTihVDj5IlUf3AARyQTpMe8EMP2DJ6XL5t2QnbawcPWkRkrLl7VCe1FXshi2dlDDmOXlGZAgUAq8I9mcWjG4C1wcDoWKCwE1GZHTsyRG+4boaUMt/Rqpjqh7cjQJfsSDzGAlBG4jqa4jYiUBiXVObKymDpCSUtjdvYhT2IQA2sUWoOapW10GIORQGdFsOoh7mz+sldBtAZQMw6boXa1/Fe7Hk0alrN6dn77TeLtsZjjz12N9KPz/WsIMBKAGQI8+SxqtE7HmblypVKZYJNm0j0BLYFPCBkYijfBLBWkJZRrpbMIBlB20NCgRmqjnbr1s0pvcxQ0Zq1GyPmxX91hmSKAD8RgGkLeCxAbwQ2Iwi38AYaqFs3GipqFlB0BUht9yPKQIoASK1TIK/7igc2AxgJYLqvLMiP10FRfAJBBr6wjiPF8EcAYAYGBXukSQ9ID+jzgDUE1Co2Y9t7MYB4ALP1DelWa6onrl271q0xZGd7DzgSmclgAAkKH8RtPIkiuKTkE+oTkWH7CTiGc8iDd0BBPZG6hYEMCLWYxszX4xMKYN8e57UJFy1apKR/kRSikTFk6YnTp0+jT58+QpF/7Pfhhx/ihRdeEBKk9OfPUEADQtLCPAwff/wx6tenNIVroyIRY43T09PRuXPnu4dFq6DlmTNncHbnLvQYeFUAeHkKALoepwhu4CgS0RitsRdBNqylvpBT1+UaxMtmiI1jJkDkrbHmUGqdBHnd2x74FlDS6nt7eyF+Pn8XFQjuVYFgss1+GChzEADjJgi+pXnOAwwx2rZtmyJ5Li0wPeAKEMYCeALAc9m09VKlSuH48eOKCMZsxsb6qLEoOF/OU+AvzVofxEfXmnlZjhgwCzDMDAq16gBmZsDaIR3f4zjqIBQ3s5Sz0AJ+nio4b5RRtN2LM/9Y/aEF9OzHEmccJ4zYjVJ1KiOYYQF2dvjwYcTHxysl5A4cOKDUJ3zmmWeUshRM8eIZ5GenZcuWLisJbN++XcERHENPxQG/ONo2iwxoQEhUz5zAAQMGOL0vpI9ZhP73339H27ZtFeDIXMKpU6cqsck8ODwMNB4kRwIzZAdLVgrDG70pEWYFXOyht9yEVo6d+PX3sBN1cQHdleKmetZhv25P/uwu06e1fy3RGX/7eObM9VL2iXx+IwDWVyw50xOOd02Vw44dgfnzM0QrrMqHzGViLbP/qECQkgdkBMlYOLL3AdyrlvSwv24Nu+PvWXfNWiONczHniaF49oIb8j5ZPMAHkEOHDvnZQ6+8e57yAF+2nAdQHAB1FrPDGjRooCgr+rI1b94cPXr0APOybty44ctLtVubc5EZhnh+gesIV8JHi+JyJvVR14zfRhzC5yiF2Uqshr26qRYg1HNdVD3USDs9oaX6y0xkVlvNCiy/GR+Es0f+cCowc+HCBaSmpqJQoUKoXLkyGAm4YMECRX2UpSkYAch64wwfzZ2be3FsX375JRo2bCgUbehHBzvTUgMWEBLJU1WUjB9riTgzFqCk2lCHDh2UApRkB1nAvly5cti7dy94nQUuSTlTjYhvGBo3psyFxRhXXKlodTwba1UV1cPAaQEckeuOmcJDWIxn8CDWKX+S3An51GI06QUzQlFtxxUFks4YRskM+ssXFEWgGakfA2Cpvyw6m9fpChBuTAD6n4ESJE4gOFVgbcwhZFm3jII2lk5W1UTmSC1bliF4Yc23spXoF5hGNpEeyFEemAvgV75MyVG7DuTNOipHkQFQvsA1PKCEjxIUaod+fohzuBc3EAUWzXTOQFqu2eYyGmX09DCKehg9V+O6m1Mo1n/epDw4cmnH3dBQnkL7Z3VGDCYkJOD27duZhCIZGUhWnaIxrgRmWMOckYNUHWXkYSBawALCXr16gQegZ8+eLu9bUlISQkNDFdC3bNkyrFq1CkWKFFFyCcks2gvJvPLKKwrQjImJUYAm2cFt58tg3jcnnZSZ0AJUegCkWC7hK0hBWxzDM2CNQncAmwggFQVursRfRENFtdbjjCEMxI9uYO5pFgAqtVP8RJpjDzgChM1CgPYRQJcEYFI4cKa6RTjDShhQRZFmK7xhWwMt3yXgSxsW0BYQHjgAXLtmEbxgmFznzpaxKIRhyxCykDcLdnNe/rMFjFRgpMIizfp7/q5FC8vvyD46KzIuz4H0gD96gDXr+WKrvT8uXq7ZiQfsRWYyA7//4jqaqOqjFlDouH193MImHEFdVEMK8nsQELpS7fQXQKjFOGa93uPjW6h8ZyNatXoEBG4MEyVwGzdu3N37uGbNGuV39hoh+/btw9KlS9G9e3cU4NtPFzZx4kQlZHTChAkB+QkJSEDI2ODHH39cYQe14n1JH7NeCWVpf/31VzDGnUwgD0liYiIILG3H4NuFKVOmKG8aWKewT48BeLE7hWT0hIoaLTuhBYgs1w91LYXu07bhd5RSD61RBk9sPnGGUA9TyaVnzVHMlQvo3v1FxMWR+9Ban2QG/elb61UAxBoP+9OivbBWW0B4NMUiFvNCCDA9AhifANwbDjRoYAnzpFlrsDFlx1qnjUIYrOm7b58F5H0WA2xKBqbYFMa2MoRbtgA1alhk+StWBFq2BE6fBooWzQoIrfNSddEa1so1WP/fugbOX6tiIxQt/69SDsC2XpsXXCqnlB7wuAcYrn0OQC0ARz0+uhzQex6wZ+gyq4L+F9cUUMjw0St3QWFmYPgTzuBvFMB/UTKbykyIMH56mT532mutR/R6RruEyXcwbtJnCqnD8E+KQNqGgLKKQL169cDQahpDlikWyXQxkSoC7EOSiSwh1Utdlbvw3tl0b+aABITM9atYsaLyJkDLeIMnTZqktOfhiYyMVPIEtWhkxiSfSTuBtwZecQhcHNcN1AIw7gPF+6sVw1/DHkehrnN05g6KMJnuhm6KiNDYAsGs/qhRozo++OBN9O7d1y4U1hGAlIBQ6/z7wnXmkzxQsya6//47mvz2Gxh8Lc25B6yAEPOBd1PA/yA+BGgSYWHZwsMtTF18PJCebgGEoaGZ2UHr6LYsYb1FQJQDQMhw0QcftBTQJgtoNfui3VaGkPMSZFqBaM3iQKNwID0eCE0HCrQD8jcoh0adhyFp/mtYOvY6Vpzx/zs+efJkJTeFynbSpAfogSkA1gOgSJaIkaHgs4c0X/aAo9DRzCGfBIX3K0xhMRtQaOn3EtLRB1fQDExlEg0FtWf+tH52BqiMMIiiIapaIjOOmD+xkNCMsFln67eM89WwbQiuXArV+QfQzpj+tXz5crRv3x4Um1m4cKESHUickDdvXqXu+M2bN5XahK7qjlOllGI0/K4PNAs4QEi0zzBRUsaiRoZwxowZSi4hGUEif9YoYaIpGUNHiabjx09Cmxad0ONV29xBLQZMBBCKADPnwLEgbuIcfkFBPGly7qDIOp2FcOqpf+gaIFrusSOgKXr3ZTtveiAiIgK//MJiCMD1y5dRuEQJ5UtZmnMPxAYD9aOBMonAmBTLA6etqIw9IORIVkVEplOvWQPs2WMRhmEhbAI9MoetkoGFG4AZ6tRWhjAx0QIEGU1TqlQGMLQFhCsTgca1gArVgULxQLUg4Fg00D4ROFoc2Bhu+f3edOBqO+B2aSBP3oYoU3ozOsYBJ88ADMLxXX1E7RPJiBHK/vuXWIb2vmQL4x7gX+F3ALCmqpZVqFBBYTcovOJfCpxaOwvE67blKBwzhqNwDWFqTiGZwuLFi+PW+UvYiZPoimD8gYIOykxoqZS6c90ZsNML+PQyg/pDQEUBYOYyHbkx6fsSWPb3WPTuTZ3fzEYBSUb+rVu3TkkLo/BXaf4RAxRF6KJFiyo5hHv27AFLuLgypoyRSGrTpk1AHe6AA4SUM+aNfuIJij6LGw/L0aNHlbBRgkGO8eSTTzoMOeXbhXMpR9B3CNlBmpaKpyjzJwIY7efLOv9VLEJxtIflPaNe4Jbd7bX2Y3tdlKGUzKD4yfduyy5dumD69IxKg5SOpqiTtKwe4Dcaw0OvBQFLYoAtqRmFrMnGMW+P78EY0mllCAkEGSgxZ44lT4/tTp2yAMIIlVFkeCfBYVoS8NYGoKE6tS0g5K86PAnkvQMcSgBqhQNF17/w1gAAIABJREFUSgONFwPbooE2icDGWsDR6hYmcH8QUD4a+DURSHcSMnriBNC6tSW09T9nAGZ71wAwUf3HrGxp0gP+7oGTpUqhZ7VqWHXoEE6edH2qGzVqhH//ZQqKNN/3gHYBeYLCp98fgJJvD0BwqZK4dv48Nn3zPR78+Ac1VFRbfMa1qIwegCgCCPWqjBpVDdUqMyHKHGZtN2boagSH1FIURUXtyJEjCntIppCEUO3atV12JU74559/FA2RQLKAAoSkfAcPHgwWozfTFi36A9Xq3o/+vdep03gTEGYFcMeRhHvREieQzwkg9ATw9BSQ0yM2I8osGrv7DBuWb2aN+c5or6CgICX04oF69XBt3jxUdFEixugc/t6P7yoJBPknisqhhM/WkhAEgbRLlzJKQ1AF1DZk1FbQxSoqwz5kBckY8ncUiGF+X79l+XCqbVtM/eUX1AsGykQDtRKBhmnAyhgg1yWgQgKwtR1wsTTw72ILW7lQZRFtgag1ZJT5gc5EZayA0FrSgjJYvWABh1Zg+I+/30C5/hzrgZdeeilTtBIjkChMIS1QPOBaZOaBB5ogOXl5ls22avUs/vxzjQdDRj0ZIuppBtB2PNHcQC3A6Oi65XejxxfDgZ1LERnZStchu3XrFkgMERSKGPMOP/nkEyXENFAsoAAhhWGYA8gik2YZaxTmyZML/fuzypARIGgPpEQYOZHcu4xxduN3RCAce5SC9HqAW3YDRVGA5ywk1HOhoqwv8/PPP6Nu3bpK6RFp2e8BKozuBjA4+6f2mRmZ08AcZoatkC0jEKQ4J4HgaJNXWQnAkh49cM/EiVhVqRK2pKUp98P2n8lLuDs8A3mswDAVlnBSng9p0gP+5AGK1jGU2Gp8fghEMQp/uieeXatt6Kg9kMqFnj27Y8KEMVmmfPPNIfjmG74YMJpDqJfJc1TWwh3GUAvYGQF0zoCoq9xEx0ziV1+tVqqAhvFNpElGQRrmizMENVAsYADhtGnTMGbMGIwaNcrUe0OK+Eiuypj48WFhQNiwYXls3nxER1kK0RBTx2Uo1mIF+uBerENREwChO4yeu4BTK2TUvVBRyRCa+tHRHJzVmFhW+SkHNfE0OwdAA0pkU2CHtnnyZDSIjVWA4HCqm5m8v34q6PwawMz69bF9+3aTZxQfnvL9ZAxDbFjDE+LdZcsA9gAVA9966y3ExmbNGfKFbbNOMV82Wo0verTC0Xxh3XINej3gSOQlF2JiumLKlIzSB9ZR+/b9AN9/T8khPSGfWQGn6/5auXta4xkRiXEu+tKpUz2MHNkaoaHjHZTZsPpBNFTUOUNIcZkBX+VBkfOrnBar13t3nbV/++230a9fP3Tt2tVTQ3p1nIABhPXr11dkZpn7Z5ZRarZBzQfQuQeFZMTLTPz22ysYNWo5lizhQ5Zt3UEjAMkRo5h5nGVYjc8QgmUItptPS/RGrM6heJkJdxhAV8DT2T7MuvNy3OzyAOt2UT/WdUp3dq0m++YhK3j9+vVM4SqhQUFIuWouFGxG5rFOHeSuXh29lyyBjcho9m1ecCaeCQJDMoesqMH36wy6kpZzPUDBt6ioKKXElC/avyNH4r533727tNGjR+ONN97wxaXKNbnlAWs+YeYQ0ho1QrBv35YsI997b0ts3borAAGhc+awaNECePzxEMyfv0cFhO6ojmoDyGkT0rAzNUUpQWeWMY+QZeh86QWqO3sNCEDIIpG8KZ99xvfp5tmKP7ZiyNBTdswg5xMJHdUGco7r6omGlGasYz7WIQEVMR9lNQChEUBqv19P/qwHsNrO6x4zaN6JkSMb8UACgINquKSR/v7a58SJEyhTpoyy/KsXLyKoWDHTtsIsiREAugP4v+eew+G6dfHpp5+aNp8nB2Z1VWs4Kc8JgaFVGdWT88ixpAfc8QDPJD9ni6KjUbNmTbBU1dSprJ8rLTA9YAsKLcDwPgDrItoguU9fFKlSBWlpxzBhwlTMn7/YBhRl7ZdZZdPRdU/mDDpjErVCOLPzujYApL8zGNM8qFT7Jnp23olWrcx9vTxw4ECFjGJ+sL9bQADCkJAQvP7662jcuLFp94O1RxqHN0WvbinZFPqpHwgSUIaElMfGpR/h1OkLCG36Lm7fvuWB8hNmA0ejQNC6LgkITTv4XhiYrzEYOspQwcDS8HLtTEpZM/ykcO7cqPD99+g3cSLEi+eI3yhWZyUYXKaCbr7i8lfjXsgaUnCHeYYEh8f9dTNy3QHhAT66sjboaQC+GcjqH27mi34C6L/++ss/FqysMnPIZDJuYAry4gcUsClA7yhU00h9QC2gqFccxp32WjmFotdFQ0bFAOJ33+fF9m0LhGqSGz1kGzduxLfffquUqfN383tASEXRuXPnYujQoabdC4qMpG7ejD7vscyEeKioOOMnmjOoDcwef7wxli61vOkPCemGffvSBACh9rjml6/gim2ZVtuftXIHTbv1cmAveeBFAG8DMO8Vj5c2JjgtA99/BfAac/oE+2g1o0gNgWAdFQhy/ECxJtZw0oYNcf7bbxEeFYW9lE+VJj2QjR4gp89y1UwOeV1g3lKlSuH0aUJHafYeoEAg03T8S+QtQ2RmvPI8kwu9kd9BzpwjkRetnD5XgM0VoNSbS6invSjQc1dkRgwA2jKEVsZw1IiduKdRbVDR3CwbMmSIUrOcyqP+bH4PCKtVq4Z33nkH9957r2n3gUIylSo3RO9em9Q5nAEXrd8bydETDTXNaDe1bwvUunwCzSZvE1ivKyCmT93UcYF4EaZTC/C5Aoqm3XY5sJc9wJR7iodkZOB4eUHZPH0LFRQyrHOem3MPUMEgXxX5R2CosQ3XLlsWCwYMQN4PPsDLt2/jT2PDyF7SA7o9QFEsMoOMavhAoDeLX5MBozAOJe+lBYoHcuFV5EIM7uBBBQy6qlfojqiM2QXlszMk1LVITFag56p9ZkA7YUpxHN6fZKrAzJYtW/Df//4XBw4c8OtD7NeAkKqiCxcuVGoPmmXHjx/H2dQdeOU9Z8ygPaAyg0F0BCSdA60wnMNkbMV9sArsuAKqjtavJ4TTXcDnTn+z7roc1xc8QEkkho5SaOY3X1iQF9bQWgWFzzEXycD8j6hAkBwEH1Ktr4gMDOVXXToDoJbdEABf+dXK5WL90QO1VGaQpVGG6dhA1apVcfAgM2GlBYoHWGSELwXCkRubMqmIugJwogyf0dBSLSZPdH7RkE4tRtAo46cXOFrmGT9iG4rXrIxy5cqZdsxYk/Cpp55S0j781fwaEFapUgXvv/++8obNLCM7eK5MVYzuyy9tZ4yZq9+LAC5RJk4stDM/biEdvyE/2sDy3lE0JFULCIrMb79fT/5suz6z7rgc15c8wDzCDwGYx//70m4dr6WtCgoj1P+KrLiQCgSZY0cgSLY1pxlDY38EwII/vQFczmkOkPvNFg8wrJ3MIOuEfpMtM8pJfNUD/N5dC2AkcmGqYWbQKHB0JwdQC8A5LyeRwYC6oxoqzvhlFo8RA4gfTciF3IdXm8oSbt26FZ9//jkOHTrkq8dTc11+Cwizgx3ct28fgvOUwtMxFGO3LRchytiJAjE9gFIEYN7BVqzCi7gHm1DYDUDoGgBWqVIOffp0wdixCTh0iLmK2QUYpYiM5ic7gBpQKOQCgLcCaE96t9KBaqAAnlDFYFz1j1bBIBlFgkH6LicbGUL6jRUeV+ZkR8i9e9wDDOtmzuBAVdTI4xPk8AGpHB8fH49du1iiwfdtuipqlfG3yp2QUCMALytwK1asCC5cSLdTNdXDGGrlFBq57oppdAUsRRlKewYyDxZOyY3Ttw8pir9mmb+zhH4LCBlq8d5775nODl4uXQOjXt/nQkzGEUDTAwRFAJ7+8WZiMxJRCgkoL1AWw1hu49wXW+PZhHHo2vUtJCTwz6IWw+ip62Z9nOW4vugBCjUwdJQP9IEkhKLX1x0BULS+vQpsypYti4sXL94VXSAjRtGYSuoDKlVEpVk8QJEisoUfAfhaOkV6wAMeaKeCQSqJekr4yQPLCqghXn31VcybNw8syePr9o764olh/hmWuS6he4XotYBXVtXRhx8Ow9df90OTJoyREOkvCrj0MIpmADz9jOK7399B0Ik1prOEI0eO9NswcL8EhFQW/b//+z9Q2ccs27ZtG8oFVcCzsZswd+5zeOihqqhS5Qvcvk1wZkQ8Rr84jLF5LABzEPajKG7gfYR4CBBmXv8kHEcN3MBXTf+DX9ZQbEd0f/YAWM/PmZnBJ598UnkhQJpeWmB7oJOam8PQ0ZuBvVWXu3sBwKTu3XFl+HCUrlBBaUthip0xMRiuMoIjc7B/XG29ngoKmfbPxyO+M/ekvfTSS7h69SpYokhaYHuA30ezAfAljZHc3sD2Ts7b3X8AMH+UFe+yFh8wSz1UjEGsUaMy9u+n4rJIe2eMphaj6ConMHN9wKwhpkYBoz0odDRP5nXNi8uN4+l7cM8995h2SD/++GM8++yzfqk46peAkJTvG2+8gfvuY9lPc4y5g8cKVMaPAw9jwYIotGhRDRUqjMDNm47q+ukJ+XQGnIwCKsf9Ope4ir51CqP3pYrYts3KcBphAjMDtoq4iQSkYT/yoQdKOwGCnmIC7f2aGRAOGjQI0dHRqFePj3rSAt0D4wBcB2BmyjYf6h9++GGfLTJbrFgxnD19GrnzsuR1hm3q1w/Pffst9gT6IfDA/sgQ8gGOjPP/PDCedYjk5GScPXsWbdsy61NaoHqAIlfMFyQYXB6om5T7EvYA6+YmA6CSM8P6HZur0FFRtVDRshPOmEBvq4a6AmxajKOICI0zgJjhj/e/y40CJ1eZyhJu2rQJ33zzDZhy5m/md4CQxUqnTZuGTz81Tzx9w4YNqFgsFC/0XKfeT1tG0F1A527/zADNETPXq9cTGD8+I4r999/X4fHH33QQ0qkv5685LmMajiEORTEMJV2I7LgPPC2Ot2di/e3jJdfrSQ8wYZ+ho/0B/OzJgW3GypMnD2rVqoWdO3eaNIN7wzZr1gyrVq3KMsiUKVPQvTsLVEgT8UBXlS1kjiUf7kWNtaxiYmJQvjxD8TNs0aJF2Lt3L65fv66whPbWrl07lC5dGgkJCUJThYWFITw8XMmf8q86bELb89tGrDLGfMFnVBDgtxuRC/eYB34CsEUNR3c+qLU+oSeAoacAnxZzpwdAioaa6m0nkmsowjBmAMo5k4DD57eB37Fm2UcffYSuXbv67ItlZ/v2O0BYt25d9O7dG/fff79Z9xJkB4/nr4Jxg6gsqiUmw2X4FmA8fHgmKlUie5dhr7wyCj/+aJvnZ7svbZXTaJzHNBxFV5RHgiJUI1qGw94/Rn827XbLgf3IA08BGKWqjmZ97PajjRhcKv+IrV+/PkvvcePGoU+fPgZHzZnd6qugkO9xGUJ6DUBISAjIwrKe1JkzZ7I4xgoIU1NTkZSUpFznPWndujXi4uIc9mEbvYAwZ94Rfbvms0B2vrhhPdQeKjOYU8q36LsjmVuXLFkSBQoUwLFjDFcMTBvKzz8Ain5pm1boqChT6ClAqCen0J2QUb3qoyIAT08OYebxXh95C8FXkk1lCfk3evz48dn6/aR9/rRb+BUgJDPI/EEmbZplDPupXrouno/lQ5cI0LMHOO4ygO71L1o0CBcuZOVPRoyYhoEDx7oAcs7rAX6Ik+iB84hGOfyNgho5lFqAz0jdQbPuthzXHz3wnZoe/6o/Lt4Da96xYwf4MGxrnTp1wvz5FL+XptcDZAgfDwrCpYUL8cDjj9/tPnz4cHz4IYueZJgjQBgcHKyEricmJiIlJUUBf02bNlU6rVmzRgGOtoCQADIyMvLuoGQXCTA5xqVLl8Dx/vnnHyXPhQxhy5Yt747Hh2t/Zg0JEK5dI/R235YuXYqvv/4av/5qntRUjx490L9/fxRKS0N69+548uhR+Hfpaff9LjJCkyZNsHYtCzAAzz//PObOnSvSza/akCUeo+YNikNeexVQrZ9FGEW9QNJdIKjV3yig0xtSqj+H0CrqM3NCLhw6u0mJwjDLKHr52muvKUyhv5hfAUL+IX3uOQq8sPSnOUZ28ET+qhg7iF/7IqGP2c0gct+ugeqZMz+hZMmimRx05o23MXb0LCSgNHaigDAwnIQ0RTyGzOARRaXKGTNoBOiJ+Nec+yxH9V8P5FdDR99TVf78dyfGVs6c2XfffRf169fHuXPnFBGTSZMmGRtM9lI88NPQoXhq8OAs3mjUqBGYE2I1LYawevXqd9lC9omNjcXy5ctBRVhryCj/jjEtgWYFiosXL1baspYVAaQ1ZHThwoXK3zyCzbS0NCVclS8trf396fYRXA8cOFABWEz9sLcyZcoo4IEvfUUsd+7cqsibSGtjbWxfvnz45psY/o2sNCjiSZ5Zq7gSc/1ZPiKQrIZab5AlfixxAqJmqwSaVRXUtQqpFhATEY2xB6CiIZyeyPHTC/i0RWIy+0uLNbSOlxv9R95BiSvmKo4ytYMvQvzpu9pvAOGCBQswdOhQjB6tJ+ND9ENqace3udVK1UHnXht1qGa6Akh6ykV4TlRm4MAuGD68593Nb9+eij4tuiLybAqicQqbEYQEpSRFSbVyYFaAWRE3MA2HkaqIx5SzC50V3Zco4HOm2irrDeo7wTmnNYu0kylsIAuO55ybbuJOf/rpJzz1FAOSM9uLL76IGTNm3P2lqxxC/uG3Dw0l63fq1Cmlv20OoS1LyNxDKyAkeOQ4tjmEZH9DQ0OV0Dt/ZgdHjRqFAQMG4O2338aXX36Zxdd80UFGjtd9xXg/WrVqpSyHObrM1ZWm7YH8+fMrIdSFChXCO++8ozDngWS/A+A/Y/rmjoCgCFATDTnVAxz1qIrqDf30JADUAnt6AWsezJxwBwdO/3s3+sKM88mXX6yG8Mwz5JN93/wGED7yyCN49NFH0aZNG9O8+sfyP3CyQDX8MChVIHdQD1OW/Sqk991XE3XrVsHFi1eweDFFKDKYzOdxCtE4jUdwCQkIRgJKYA2C7oLgh5TfH8FkFMenKGWgzIYRIOgIEJt2q+XAAeABvqun0Azzv6RJD7jjgVmzZiEqKirLEPahuI4YQttOWoCQ5ZLI8tGs4aAEiq4AIUVlbIGoNQzVnf16qy9Z7e3bt3tret3zVqtWTWEtT58+rQCcnG5kefmSo1u3bsoL9JxozGGvDIAlgIybnlBRPQBPL7AUzQ3UAlxa191RCXUlfmNEdMay1v4jgRJXVpuaS7hs2TL8+eefWLlypfGjko09/QIQ0qmvvPIKJk6caJpr+OVWs3R9PN9TNHcwAxB26dIYbdrUQY8e09T12TNu2Q8ItcVw7qA6riEaZ5R/FxgOOnUqarVugeJf/RcvfcXw0iIO9sNfaeVWigBCrRBT0261HDhAPMCvdaqOshpp4GWouH+Tateujd27d7s/UA4YgcyU/d8XqoVWrVoVJ0+evOsBLUBoKzDDTvYho1ZAyLBPhiMSHDJv0BkgZMgomUuG31Hkxso4WgVtcsCtkVv0IQ8w1Ldnz57KmWTua04zhogOAsDMs4tubV6v6qgWcONfQ0+qhooCPHfa6ckB9DxDSH/NnADTWUJ+Xij6ZiaZ5dZRtOnsF4CwQ4cO4MONbSK+pxxgHYe5g/uvV8DUEWlOcgedM4J58gD16pXD1q1HBJhFR4DKWQimSFkIvUylY0D3RL50/HxhC/IULIA1i/9AswhKdngC+NnPp/WzFSh6+g77z3isscmHxSVLlvjPor20UlZ842siho6e99IafHFaCpIwH411FSnGJU3bA8zLJEtIdUQC6a+++goULrE1LUDItlqiMtbrLFGxbds2VKhQAQR+DE91FDLKUErr3z5/DxvVvguyha97ILvVXX3FH/wbQ5kc1jD9yyOLEg0BdSc3UE9IqDshnqLA0AijJ5JLaAQwZk8uIV+c7Nmzxy9eoPg8IGQ+Rfv27TF79myPfAQdDcK3tVVK1UXnHqw76ErlUzR3Ti8j6H1AyH2PGjUALVqEYdy4WZgyhYqF2QEIZaio/Zns3Lmz8gWybp21DqZpRz8gBmY2EqtixgbEbjy3Cb6ZJCPFYunSpAekB6QHpAeMe2A1gOlq7rrxUex7ZkfoqFbIqaeu680x1MMQGgk5dTZ+5nXOmnQHB09vNlVxlC8aGQViZu1DT5xJnweETOTOmzevEipjlpEd3HejPKZ9dlRQPEUv4HMUQqmX2XNHdEYPkKWXnYm8uLtvkVBSs+6yHDeQPbAZwAgAMwN5k3Jv0gPSA9ID0gNueYB5kCzzkpCQIDwOC3blA5Ah1SfcVaOhHtVRLeCmp5C8FqOndd01QBswoC1mzlyHtDQG1mqFsjpj90SYQXvGUQ8DaZm338g7KGmy4ijP2s2bNzF58mRPHRxTxvFpQMjiwHXq1FHqaxUuzGLonjcykBWLh+KFHo5yB/Uwd0YAnp6QUO8CwubN78fffyfrVF8VBYC2QNPz91iOGPgeoNQU/7wzrOd04G/XozssUaKEUr5CmvSA9ID0QCB7gOHZLN9CEqB169ZCW30ZQC81b9D6xCbUUbiRVvkJo0BQC4hpXdfL+GWMN2TIU5g69R/s38/oFPv9eRIAGgsVJRC0/Td70h0cOb/dNAbv8uXL6NixI3bt2gUKVfmq+TQgZGFHgsI+ffqY5j9+Mey9UQ7TP2NpUVcAUBSQZXcZClchriKATGxfa9cuRO/e72PjRsp4uGIQeauMhprKMhOmHfQcMPBIABUAvJQD9uqpLbIIOssePPDAAwEnDe8pH8lxpAekBwLHA1SrP3r0qPJwrmVNAfxPLT7PYmTmmRYjZy8aI9LeOKCzgqWiRQvj4sVrKnhyJ8fQkyGfephDLQbRcv3FgdcQmm+DqYqjP/zwA1induRIPqn4pvksIKTCG4v5jh07FpUrU+TX88aE/uDCldC5G4sEe4rh80YOorOQVHcAoZYKqDN/uQMIPX+P5Yg5ywP8JH+lsoU5a+fGd1urVi0lZ1Wa9ID0gPSA9IDFAwUBMCbqawDmB/o5Uh01ygxq9RO7Xrt2Ffz111eoXbsnzp8nKNQTkmoEABoBelqAT5xBnDsZOHFlLyjIZoYdPnxYIbdOnDiBggV5unzPfBYQfvPNN6C09gcffGCa18gO7rlZGjOGU1Y8o05fBsMlCqj05tbpba8nB9ERIHMnh1CMQXQuxmNZT+HCQbh8+ZJ6Lx0xjKbdZjlwDvJASwDz1NDR4zlo33Kr0gPSA9ID0gMWD9SsWRNTpkxRFH+vXLliyC1TATDgsb+h3kY66QFcni4z4RjA1a1bDTt3Uj1fhKHUIxIjDtQiI+tg0aIUJ7mI9us2+nNudBmYjlr5/jWVJRwxYoRyJqkk74vms4CQb6379euHhg0bmuK3ffv2oXjeEuj00iYHIY56AZvZ7f0bEA4dOhCDBw/E3r0paNmyDdLS7MtzmHKL5aA51APDAdQA0CWH7l9uW3pAekB6IKd74LHHHsPvv/+u6QayNcWKFVOYG6sNABAJgC8Ys9fsVUddiaSIlKPQql8oOr6IWIvekFIxAJmY+AJef/137NvHwlLOAJ91LPcYw7lxrC95RHmhYIZt3rwZY8aM8dmIHJ8EhHPnzsUXX3yBUaNGmXFPlDHJDp4qURnfv3lII3eQrd0tNO8twCjKcLoTcurIP5nHW736DzRtylKuQMpTT2PXokWgnutR3FH+y+xNy8+WfwxOkCY94I4HGOrzA4Ap7gwi+0oPSA9ID0gPBLQH3nzzTVSsWBHvvPOOsk8KlLHo1gMAdmf7zq1MnAgw1MsoigAwV8yd1nwi42sBOnHmMCOE1VWupD7GcODYXMh3bJWpLOHbb78N1rx97rnnsv10aU3ok4CQSb+PPPII2rThR9Pzdvz4cZzZuxN9Bt0yWHfQbICnV93UHUDnriiNNiBcNPITdHj3bZw4egw9mjUHDuxHeUUA5I4iAmL9Z/kd39BYgKE9ULT/me2kSQ848kBzAL+ooaPko6VJD0gPSA/kNA906dIFERERePHFF3Pa1g3tt5RafP59AHMMjeCJTlo5fp5kBn2JIXQHUOoDfs6ZxjwYO2wLgmtVRrly5TxxM7OMsWzZMqxcuRJ//vmnKeO7M6jPAcI1a9bg+eefx7Rp09zZl8u+ZAfLVmuI12IZLmqfO+gI4LgCgJ4UkdGT6+dubl929Qc24iq+LFsB00+exJ079r7MeqtKOwCJ9qCRP3MH9iDREZB0Vobg4YcfRpkyZZSyJtICzwNDAdQD8HzgbU3uSHpAesCJB9q3b68UgZZm8UBISIhUEBY8DHwS2AlgoGB7c5pZyzR4Evg5Yxz1AkKR0FERxs5ZiKcnGEL7+fX9PHF8MRw6kmQqS9i1a1fMmTMHTZtSx9Z3zOcAYbdu3RQFns6dO5vipfT0dKRu2Iw+g5ho7CgUVC8g1NveXUbOFsBmR0ioe+vthVvoiFt4Qon91gaDem56MUHgyAqW9sAxb9Om6L16tTJdXFwcevTooWdq2dZPPLCK9xfARD9Zr1ym9ID0gHEPlCxZEsuXL0dUVBR2787+gD/jK5c9ve2BwQD4eN7e2wtR5ndUu08rZNOT1z2tEqoH6GkBOHfUSMWYxG+HpyA0rAaCgoJMOQ0zZ84EKylQ+MiXzKcA4bFjx5QSEz/99BOKFi1qip94I5o0ewi9ulG1SG9oppE6hZ5kEEUBoN6QVndCTh0B4ozxUnANsciDFcrdtJ3HlNvrcFAK/NozjC2eeAIvqG+RExMT8eSTT2bfguRM2eaBBwFQVoAF6w9k26xyIukB6QHpAekBf/EABWTGqsXnfSPFwFqGQg+zZ16h+awhliIATw9w8wRjKLImsTYTpuTDutWzTSOmLl68iKeffhosRVG+PJOlfMN8ChAOGzYM69atA5N8zbIVf2zCkKEMItTLfLmqU6gXgGVHe0dAzYyQVOeAcABuIBzUmFzZAAAgAElEQVS3EaVIFtv6m//vfVs/ZgwKVqqE17//XnmrLC0wPfARgEYAOgXm9uSupAekB6QHpAcMeqCqmjcYCyDR4BjmdHMUOuop1VBHwMgcldDM9Qv1hJyKgTdLSQzbshjOftY33tAhO9Cy1X3m3FrWt/z6azRp0gQffvihaXPoHdinAGHVqlUV59SpU0fvPoTas65hvdAwxPTcapc7qKesg1bIpicZQb0ATm97UcZRP4MYhDs4iKtoi3zYkIkZ9A0wyAPzK4DvVfERoQMkG/mtB1YCmAFgnN/uQC5cekB6QHpAesDTHlgCKBFMn3l6YI+MJ6I2qiVCoyenT4uR1APo9DCEzkJU9cynD/BlAEnbfhnzTZlwHTtT/lbqBpphu3btAkmwgwcPmjG8oTF9BhDOmjULLEY/cuRIQxsR6UQxmcVrimDtkgsmAkKuxFmZCr2Azez25gHCobiBSriDnplyB637Eblb5rdhaEgzAL7zcTR/zzl1hvsB/E8NHWWwuDTpAekB6QHpgZztAT5tsmat7wqPOQodDQQA6AnwZu4YkT1vonGl9WjVyrxqlO+9955SpP6FF17wiQ+izwDC1q1bo0WLFqaVmkhOTkbV4Hp4oec6A4DNSK6hqxBTvYykp9qLAkA9Ia1ZAXA53MIBXEcD5MVe5ZjbjucT517JKdwMoIxvLEeuIhs88IEqGvBUNswlp5AekB6QHpAe8F0PULaQStSsN8iS575rWrmBWte9xRD6RhkJxyGrYuIyc8fdwf4LmxEebqmj7WljCYr//e9/PpOy5BOAcOPGjaBUNFlCs2zB/D9QtE49DHttu85C80ZCQP29TIUeAJwVEH6FG8ptfEtRyrINsTXr7uofty2Ad9UitPp7yx7+6gFmilJa/Dt/3YBct/SAD3iA5Xrq1q2Lv/76ywdWI5cgPaDPA/UBJAOIUMNF9fX2RmutnD+t6yKqoZ7KIRQBoFqAzJnIjH0IqdGftea3XP9iXGEc2fE7nnmmlWk3nezgr7/+ikaNqHTgXfMJQNi3b19cunQJ3bt3N8UbqampuHT8OPq+d1kwVFQvI+dpAKiHodPKacwK2PSrq4rnEIbiDrbiGqohH45nUXE15fYaGvQdVXn0LUO9ZSd/9QBTxBkjQNXRXf66Cblu6QEve+C5555Ds2bN8NZb8hvUy7dCTm/AA0wfmAtgtIG+3umiVYZCbz1BkXBLdwGivzCErkVovhu5B4XLFkKNGgwu9rxNnjwZRYoUwXffef81tdcB4bVr11CqVClMmjTJNPlV5g5WKHcfXnl1o4a6qFZZCa3r4sApgzlzBNiMAFI9wE/v+OL7moibOIw7+FhRfbL1l+c/SO6MOA3AMgC+VQXGnR3JvqIe4MuANkFB6F+1KpjYLU16QHpAekB6IGd4gI/drE1sDv1gpg/1AjStuoR6AJseAOkJhlCMwctaDsMT/TKvf9zYYjhwMAlt25rDErLcHutgnz59GgUKFDDzAGmO7XVA+OOPP2LOnDkYPJhlQT1vLES/J3kT+g1J91AhendCSD0lEmOEQfQEYHSdgxiGW1iC66iKvKC3fTF30HrCNql/EDZ4/sjJEf3AA5f37EGh0FAMGTIEn3zyiR+sWC5RekB6QHpAesAdD/QC8KqaN3jTnYG80teeJRQFfKI5hnoAokgIqgiIdKRqKlpGwrovz5SZcKU6+sXQHbg3vLZpher5DPL888/j5Zdf9srJsk7qdUDIZM2OHTsq4Sdm2Ny5c9HogSbo1W2/A0ColynTCg31VQZR7z7FGUHLPbP4ZQ6u4x/kwpc+nDvI1eYDcF39r//9UTDjU5KzxixRogTOnj2rbHr7+PEIf/llMJhcmvSA9ID0gPRAYHqA4jHMG+R/mTbgn2Zbb89RGKmeMhV6AKCznD5XoM8ZYHOnHIURBtAdwGiZb/T3hbF7+0wwVN4MW716NebPnw+KX3rTvAoI6YQuXbpgyhTzAvdW/rEVg4eecDNUVC+g0gKOnhwvA5BlLXdhhqqoY/XUR3ELk3ATIchrB7y9ebwdz80SBJPUYuW+tzq5ouzwQNeuXVGvdm1UjIvDo/v3420A87JjYjmH9ID0gPSA9EC2eoAvgdeqYmITs3VmT09mLUMhwtDpDTHVAxBF5tfLEHqjvRjAzJUrDz4enIKWrep6+obeHa9bt26YMWOGaeSYyMK9Cgh79+6NO3fuIDo6WmStutusWrUKVcvVR3QPBgbaiq/Y1wk0CtCMMIKuAJwedU9XZS2MhJQ6C4V1tN6s/voVNxT1xgl3cwetbXTfNtM7MHeA0eAvmT6TnMAfPPAEgFEA1gAYAOCcPyxarlF6QHpAekB6QMgDpBwuAegr1NrXGzljBs0EgJ4Aa1ohnu5e98QanQPEqXG3cPjYRjz00EOmHJCEhATkypUL48ePN2V8kUG9BgivXr2K4OBgTJ06FZSwNsMoJrM2rQQWTzhjAwiNAjJXuYOeBpRGxzOTEXQOGDvgJj7BTTRWitDbtuP/+559DYBF6QkCpEkPWD3A89BFBYUzpVukB6QHpAekB/zeA28A6ATgYb/fie0GRBg6MwGiFrNmJMTUCKBzVnZCa32urjteR+zHN1Dlzlq0amWOuMzJkyfx0ksv4cyZMyhYsKBXTqvXACFRMOsOUtTBDDt48CCK3CyOjrHr7cRNjDCFRgGaEQbRqGiNM6DrCgDrAZDOx/8b1/AtcsNSRdJ2/WbcWffHpLroSABL3R9KjhBgHngMwH8BbAGUMFIGm0uTHpAekB6QHvAfD1SrVg23bt1C6OHD+BkAy4rv8J/lC6xUtAyFq3IUnggR1TO+EcDnbh8jwND5nAt/vIXzQSdRtWpVgXukv8nQoUPBuoSMnvSGeQ0QknZ98skn0bx5c1P2PW3aDNRp0RbvdqeepJ4QUaOAzGgIpzvz6RF/cbU+vYA3o/2LuImXcQuPZGIHrUDYlFvr9qAnAdwL4JjbI/nnAKx306ZNGzz66KM4fvy4f27Cw6tmsjgFqKw2AkBPFRTGe3guOZz0gPSA9ID0gOc98PDDD2PixImoXbu2Mvi1deswMDoaXwVkeSEtsORNhtAZg2luIXmxMhRafrO9nnkfX8cFYeffM9C56wueP7wA/v77b/zyyy9gups3zCuAcOPGjejQoQOmT59u2p53/PMP+mQpRK/F2Ll73VMAzRbA0kX2gNZIrqGRkFdtBnEzruN95MZi5U76PjtYjR86AJVNO3m+P/CiRYuUz1+9evWwc+dO31+wySvMnz8/Zs6ciTfeeAOHDh26O9sjaljxPjWMlGHG0qQHpAekB6QHfNMDK1euBEGhrfG7neKFgWeuylCIhJT6I0PoiRBRPaqjWRnGcSN3o+6D95h2nF588UX8/PPPaNy4sWlzOBvYK4DwrbfewqlTp5RijGbYkiVLUCO0OXr3oISrkRBRd1RCfYHxc2f9jgCoY6D7Cm7iSdzGk4qQjC0D6Zu5g9xZBwB9ALQ34+D50ZgVKlTA0aNH/WjF3lvqUADMQ6HgjH8r1HnPh3Jm6QHpAekBsz1w6dIlFC7MsvMZxpeefPkZmCZS9sFoHUJngNEeUPlTGQn7PYmElGbuM35SXuzf+xvatm1rypGaNGkSSpcuja+++sqU8V0N6hVAWLZsWXz55ZemxeFSTGb8jDw4uueGE0DoKkTSHUDnawyjNsOXGTDra5+K64hGHvzvLjPo26Gi/CAMAlAUwPvZ/lGTE/qzB5qqbCEDbJlbyKqm0qQHpAekB6QHfMcDx44dQ7ly5TItaO3atWC968A0W5bQUyGi3gZ87gJM4yGhjkNOM49XodYN9O7yL1q1aqHrSB04cACbNm3Cgw8+mOWM2g5E/ZMBAwbgxInsVzDIdkA4b948jBo1CiNHUtbD87Znzx6UvFMez/Zm1Rl3AZrZ/T0dYuqp8bRzCt/FTTTCbXS5yw7aMoSev6+eGnE2gIUAZnhqQDlOjvLAhwAGqqDwhxy1c7lZ6QHpAekB3/bAN998g/79+2da5HvvvYcvvvjCtxfu1uqcASB3AaIoQ+hpAKknpFML/IkwgPZ+cjWmWqj+6x0oVKQQatWqJXznGBW5Y8cOMKw5JiYGlSs7T1zimX377bfx7LPPCo/viYbZDggjIyNRv359PPEEq3953pYu/QPlqoehf+912QAIjTKN2oDLeagrfeatnEILQC6C2ziIa2iFPKBkjz/kDlpPGjPmKEG9zfNHT46YQzxwv8oWsq4V2cJdOWTfcpvSA9ID0gO+7oF+/fopxb2pMspoMYbg/T97VwJmU/2GXzvZd9mXEBEGE8o2dv5R1mhkT6VIioSQUFKkImSYjCyhyFKyb9llTfYla5asw2D8n/d375k5995z7znn3nPv3Jn5fc8zzzD3nN/ynjN37nve73u/pB2KSugvAuirYufr+b4QRG9qDg0QwsmZcPHUCjRs6NqC4sGDB6KDwrVr1xAWFib4DvsLKkHR6uDBg2jRooXb23L58uXiGPo9BDICSghZs1SsWDHhopMmTRrNfd67dw8rVqwQYJI8ZsuWzTAebHK/ffMf6D/orlOqqLfETa8WL3kqiB/jPnLjEXo61A4Gb92gcgOxsuAKgITp8GL4NpYHJhIE+gMYZSeF4xPJmuUyzSMQHh4ueuWOG8cOpjIkAhIBiUCwIaBFYswQMT2lLVhet5rgeV9TOHLoQdSo87QD2VPuCqqArF3lQ4nr16+L/oL0bSAxJCH8888/QWdzdxETEyOM/06cOCHOC1QElBCySJJPbCiFuguCRdBIBHft2oWGDRsaxoJmMqVKVEWX7rstakSf2Aif3nrN1QjGK3/ximR+xOIUYlAKqXEiEdUO8iaqDuBLe08iwzeVPFAi4AEBti9hQ3v+ZvFdbb9EK8khULlyZWTPnh0rV65McnuTG5IIGEWApT7nzp1LELMLrrFx48ZIlSoVli5danTJyeg4kj8jCqEvfQOV8d0pdmZft4Jk+icl1HP7Ctu6p393H4ePbdQ0l2E7L7ax6tKliyCE7KhAkleoUCFRR9izZ8+41ijublL+vtWtWxc04QxUBJQQhoSEgJaqVapUcbu/f/75B1u3bkX69OlRvHhxU+5QTBc9djsv5n5J90R37qKcWivl0kgfQW8Il3odVtX4GWlL4WiO06DBc8iaNSPmz+ebqTcpqzbcvsR9xOAR3hPqoBqPQN2y3s/TE0BVe38570dJ3Gc2bdpU2HIPHDgwcW8kyFbf104MaVbExvYyJAISAYlAUkKAD+lv3LiB2NiEMY9r3769IIRRUVFJCVYL95IY20i4U+iUn1tN+IwogsaIars+91Ey43bU10gb5e/IjBkz8Nxzzwnix+xFZj3ygUqBAgXEA0a92LFjhyCSFMYCFQEjhNzUCy+8gJkzZ+rujWmjBDRDhgy6xyoHnDx5EjeuXEHvftctbkSv5zrq6+veE9RChfIKkrd//2HdFNkXXmiAbNkyY8YMNt82S4hte3wSD7ETMSiC1LicSNpMqG8gmoD8BeArw3dV0juwcOHCqFChguhz07FjR5Hrfv8+3Xhl+IrAk3ZS+JhdLQzc27ivK5fnSwQkAhIBiUDiR8AdgXImWMZID5WwhP1KCEJo3GTm688PIVPOLChatKjLrUPOc/z48ThjGJJCOohS4abBDGsIn35aO+VUGYyf0X7++WdQTAtEBIwQvvfee6AlcPfu3T3uKzo6WnxAZY2hGUI4efJ3qP5cOHr32uwF4TGquOkphL6+bq7WsVevtsidOweGDfvaS0XUnGI5HTE4jhQYIVIT1MpnIG5V3+fYaG87sc73oZLECJMnT8aXX34pipdlWIdALzsx/BjASOuGlSN5QCBlypTgE9VJkyZh6tSpEqsgQKBq1aoYMWKESPWTIRGQCAQCATWBM1NDqEe83BFKb2r6zK7LDCnV2wdf93W8+POnfZkDK7dMQM+eXV0urqKkkwjy79OBAwcwe/ZstG3bVvQZnDt3Lpo1a4bSpUu7vTG+++47UUMYKJfcgBFC5s4OHz4cJUqUcLv5tWvXYtWqVSLPluAxPYCqIh2j3JnQKIOtWfMnhg+/6qdG9EbMZXxRCs0RQUeFjwiYVfw87Ud7vKqIxWKhDqZBjMN8gXiTs2aOGwCKALhmzXByFImAWwSK20lhHntD+60SK78jMGXKFPH0ddEiNpaREQwIkAz++uuvCbIU9jpmCYo0A0oQ+OWkCYKAXi1hoBVEfxBGXwmdcQXQSF/CoUMPoG7dippX+7///gP/LrVr1060m6hUqRLKlSsnjqVayHpCmse4i2PHjmHo0KE4c+ZMQO6mgBBCuobSSOarr9wn6928eVMwZuaJZ8xIP0iInFsaxRw+fBhvvfWW27zbzZs3o2DuJ/FKD5rJ6BEkX4ibv4mhrwqj3vnmFEF1jeACxGADUmC8UAfVOATkPvV5EnaL+Q0AP6jLkAgECoFX7TWF9KccFqhJ5TwSAYkAsmTJImreZEgEkhcCeqYvZhU6fx9vRVsJT8qgfhsJIyYy2spiKsya8gCnLu9GjRo1XG6z/fv3i7RRdkzgw0oqg2xMT9Vww4YNSJ06teZ56oHIfWgwY8Zg09v7PSCEsGvXriL9k1Kpu9AihMqxZNH8ov03pVfnWLp0DVDwCXzWx7mWzky/PitMZfQImb9f957weTLhqYcHmIQHKAX+0qkJdfC3mlDuFbb3DAfwgre/KfI8iYCXCBSyq4WsMqAT6QYvx5GnSQQkAskXgfz58wtvBZbeyJAIeEbASOqkmuiZTQnVO97s/OrjE1oBNKcgjpyUDv8dX41mzVx7ElLZI/GjQshSuIULF+Lu3bu4cuUK0qZNK9xGaaDpKebNmweW0kVERPj9pg8IIeSTOjYHzZOHCVTaQcbMdFHWgah7dvBoyq5s1Ni6dWuX1FE+Afxnzz68MeSewUb0RhTCQCiBntYRTCmkj7ACMZiDlLDdjomvdpCr/si+8qF+/5WSE0gEtBHobCeGUwB8IEGSCEgEJAIGEaARGHuXMehayPZcMiQC7hHw1JfQVwVR73wzhM4Kl1H/KoCu7Txc55s0/AgKVCooshLUQV7DVns0hkmXLp1oQUEe1LJlS2Hux7I4vbh06RK6desWkGwHvxPC+fPng7n8n3zyidt9s3kj2TMB27t3r3A+ZLB2sGDBgqINBd14nn32WVETwJ8pQaCfqlgJPTofNUgIeaa3NXdGFD49wunv+T2Nb15BfAEPMRgPUAWpnXDTu42D6/WfAdDfdkFwLUuuJpkhkNdOCllF0A/A6mS2f7ldiYBEwDwCtK+n0sCg4+Du3Up5jPmx5BneI0BTRBp9BH+kQPr0GVCvXgOcPn0G+/bRX93fqZ/uxreCICZcSqgRQvjVN4/h2JH5wvNECTVXYecEfpHj3LlzByxz27lzpzg0LCxMcB1P5PD9999Hv3794hxL/XX/+Z0QtmnTRliy/u9//3O7B9qzLliwQNQZsj+H0rPjr7/+En07QkNDQbt8NqyfPn069u3bJxo2Esht27bho48eiXNciZ4vSlviSSFduTICAwaMwc6d+3TbTzimfOqn1G5BDD5HCvwYVzuoEE5/3ZL+Gfc4gEYA5HNV/+ArRzWHQAc7MZwF4D1zp8qjJQISgWSIAB0J+fA8oUx6kiHkDlvOlCkTxo8fj759+4IlTsEeq1evQd26dcQyy5SpiEOH+OnHEznTayzvC7HzJcXUzLxGUlXNKor6x+d/4iF6vLwboaEVsXr1aqEKli9fXjSmV4LZjBS7aJjJ32UazNAsc9myZXjyySc9tpZYsmQJ2FqPze79GX4lhGTClFCp4mXOnFlzH8yJZ6NRKoSPPfaYqDPUk1H5pIyg05V05tQJCO9+SUWEFMLirjG9noJn5PWETil1nL9hwxpYsYJPD61YVzx+r+A+OiMWYeJNJHHWDnI3OQCcBOAo5vvz10qOLRHQR4D35VgAofbawoTxYtRfpzxCIiARkAhIBIIbATYvqKL6eu7cOeDxx8Wi69VrjNWr2XDLCGHSUxJ9MYFxlyJqZl36BM0XkxgjimA8sY5fd1TESXTs9irq1KkjxKqaNWvG3TB8gPDNN9+I12gqQ3FLCRI9lsqxJM5d8HyqjySV5En+Cr8SQjahZ+0g2024i4sXLwrW26lTJ5AF04Wnfv36DoC5O5csPFOJsnjvlf1u2k3oKYRGUkD1CGbSff0g7qEvUgl3zsRaO8iV965ZE13u3EElu0Tvr18mX8Zlvy6mo5QpU0bUzMpIPgi0sRNDpjUzjfRB8tm63KlEQCIgEZAImESARmVq8sd/81PDDgDULsP4ffBgZO3SFXsPHEDz5q1M9t8zqspZ0VbC6Fw8zghxNEsYrTl+4vepcPHYepG96BxHjx4V5XAvvviiA7ehEEb+U7x4cVSrVs3jXcD2E6wlZLN6f4VfCSH7a1A2bdSIyXrawd4cZL+UUOm+w/xsumnxXL3egwf2HkCv3hc1ats81QgGUgFMaMKpR4jd1xS+iQdogIdoIX4B1Xj661b0z7i8v5QnNaNGjcKgQYP8M5GPo9JamD27eN8rDU19HFKenogQyGQnhfxDTlL4SyJau1yqREAiIBGQCPgHgZwa5I+ODiR/6i/2V/4MwIv2jJN5YjlUoswQLl+P9YYgmpkzeAkhcZ745WGUrfCUy41A4YuC18svvyxcRcl56I3C7EmW0zVo0EA3M5It+NjGYvHixf650Xi3PLIV31kedNNhPSDzY9lywl1s2rQJxYoVEySQwcJL2qyePXsWnTt3Rr58+TRPZRuKvNmL4aVX+CuRkCYxgSSY3hM8920lXNefErE4hXtoh1TY7NB3UCG4lt8ufhmwSJEiIu9aCbq0MW9bhkQgWBFoYSeGv9v/qN9NmRK1atUS6fEyJAISAYmARCDpIsBPys7KHz8B81MuLUj4fTuAE04Q0MqEZHCV/e/GrbjXlUb1ejV8Zl83QsycaxKNED8j45pV9My1kTCWMqq1zpSYPf0BLt04LBxE1UGaxbTQSZMmib6ENIaikkizqGzZsgmvlFu3bgml0J0QxtYTTZs2Ff3Zs2bN6pdfAr8RwhkzZoApox9++KHphRM8yqskk+xhmDcvvfkcgwWzl7MWwMR+Z7xQCI3W2gVC4TNCKL0lgt6tfyDuoyxi0VE8WWIkvkb0/HV8P2NGvMT0y9R8ngbRGNSTuZHpG1WeIBHwAwLp7KSwfa9eeNS/P05euoSqVav6YSY5pERAIiARkAgYQYC6RqdOgJZGsWUL8KuqCDwkBAgNBSIj6SLZTBgrUsTYuHGjw1SVnQgg3acV1U8hgCyIchekBcNDbIXo6yKBn6K1jrRSJfRGAfSGkDkTVKN9Cv1BKNUE1LPb6QeTgDQXNmmmjbq7huxVyJRSChjHjh0TaqG7+Oijj0TKKMUyf4TfCCE/eFesWNHj5nzZ0N4dO9D73RtuagedUxx9URCNEDajBFOP2HlH4FxTOt3tV2/+R8gm1MG7eBZpsN/FSMYvYrIvt4HLuXxDZfPvZgA+55O01q3xQqtWQqL/7LPPZP8mS9GWg/kTgbXff4/aHTti45w5qNm+vT+nkmNLBCQCQYDAq6++KppW03XdyqBDJhUIGdYgUKIE0KwZEBUFXL3qfkzWfKnbVHxcsyaybNwYpwIeclL/lHw3I6vkXwSqgrNCgJOhwIxIIFqTEHI0I0RJz0zGChdSI+sIBgXQLCGN39eXYw+hQhV+EjUWzGI7ceKE8I9gBwVPhPD3338X/UiZfuqP8AshpBMOZVC9dFFvN/THH3+gYL4n0bHLLg1CyFH1agiNEjgrCJoRQqlP1MykfPrSfmM07iMrYvFGXO2gGk9vr5j/zytjr71qaSeCJIN3/T+tnEEi4DcE+AfivebN0XzpUlTYvx9n/TaTHFgiIBEIBgToJMiUsHXr6AhpTXAspp2zXEJpbu/tyGyo3b59e7zzzjugspFcw5kQKuohOXfhwgD964oVA8qVG4PGjStg7tyWuH//toArZguw+VcgS2Mgf1EgUybb19GjNoKpViIvXADSpmV2E8AswbAwYFEEMCgauNYJ2LkNOEiBMBSYOxdo1w5glQzVSkWlVH5+/nwKPPXUIzHeihVp8PTTD5EvXyyOHk2NqCh6sBslhGYUP29cRY2klpolbP463pXgzpp2H6cv7RG9BY0EMyJPnz4teqxXqVJF9Cp0F0raKI0H2cHB6vALIWSqaEREBIYNG2b1esV4v/yyBjGPF8FX7zKT2lN7CSOEzghhCySBNEJofSGQ7scvhIeidrAY0uCUQDr4zWRK2YngSyoiaHvblSERSBoIMOmeCaPPJ43tyF1IBCxFgGSHZg09e/a0dNykMhib2DNbiy6GNLLwJegYzzIgOsGvWsWKteQZngghSZ1CxjJl6oUuXWqjWLF6yJAhBzp3fhoZMuwTqaS1a5MwAhERQPbsQMuWwMKFQMmSQNGitnTTMmWAxo1tZI+EsFkY0DkCmBsNnO4EbNtmw98IIeRxkZFpULt2LEJCHmLu3HTImjUFwsLuISIiC65eJbnhly9tJbxJKfWHImi2kX0qVKqUGyVLZseiRadx7x7R0lqXdu2g+tjBE1Pi3okNaNbM1W3Uit8W8iqW0vnDbdQvhJDWqmy0SNdEf8SeTZvRZxD1H29TI4M1pdQIgXVP6Gx4eP/6N4gRlsXvx/UdDN7aweL21NBO9norKoJMIJYhEUiKCNB1lGYCHyXFzck9SQR8QIBEp127dqJhuAxXBNi3jD4MTEuzIpi58Ndff1kxVKIdwx0hdFbnSOpef/0d1Ct0Dzv/m4zYFA9A1U8hhArxoyoYHg6sXAnUqhWv8uXIYfv5jqVA56zA5TBgTQSwMdpWz2iGENrWlhohIY8QGhqLyMh0yJ8/BZo1u4eoqEwqQuhOAUxMJjFGCaHtuPTp0yI6+qIigWsAACAASURBVDVxP0ZFHUHHjuu9JoQkh2NG7EdoTf8YGP766684dOgQfvrpJ8t/fywnhHQJZRP6hQsXum1G78su2EagcIHy6Nxtt8HUUD2CFGwKoZH1+KIQao//FB7iD9xDEaTFtbjaweAjhEXsRLCHShH0kMLvy60mz/UCAT6t5++oDGsRKGB3mesCYLm1Q8vRJAISAYmARMAEAmYIYatWQKF8QOsIoEfReLMZKoRGCGGvcOClpcDcrMCdMJuiyFpB7whhKrt6qRBC1kLGICoqI65epfmeXrqmkRpAMymlRsYzqyCaPz5TpnS4edOWYbD6x72o15aPX43sQ1sxnDHtAU6f3S5Sta0O+mEwdZvfPaWXejOv5YRw/vz5+OKLLzB69Ghv1qN7zk8/rUGWUqUxohefUGkphEYIoJUpoEYInJXz6e3Pu9e/Rwz+BjDSpe9gcBjJFLSnhr6pIoL/6t4t8oBAIpArVy4sX74crINh2xgZ1iJAa/EvAdBU7oq1Q8vRJAISgUSMQOrUqUVtHy3r6d1wgTKUDL8hYJYQXr4MjP8V+CoceJjJvULIWkElZfSPSKBvGeBMY2DTXOAI4tNKuTHWCyrOpoqjKckng2mrVBZZm+hYW5jSTggfITIyLdjtrVmz+4iKeswkIfRUk2eESPnzfPOEkES4QYMi6FL6Ggot+A41zzP3zIgiqk0Ih3yTCreOrkeLFv5JGx04cKCo423durWl97jlhDA8PBx58uRBixbsqGVtsGH3js1b0H+wOl3UqhpCNWnzxZVUj5AFH4GshgeYjxgURRo8cKnJtPYamh3tcTsRZLPusXYyKP/UmUVRHp9UEBgFoCSANkllQ3IfEoEAItC9e3fh4EnjFl+jTZs2oo1RJ0o1CRwrV65EvXr1xCpoYV+SrEKG3xAwQwhZB9i8uX0pu4GrRWyEjSTOWSEkITx3Dni3E5AqHxB7AfjPbirDnyttLxRnU6WLhUII1XPRpMaVEKZASEgKhIaSEKaxp4ySEGawE0Ijip0ZwmfEVMYsgfM0v9FUUfeEdDW+xGyEYipqayimeu0v4l//9ONDqFqjLFKmVNq3WXc7sqH9v//+iyjeSBaG5YSQzeinTJkiSKHVQbes4vnLo2MPpot6IoJ6KZVmagiDjcAZWY8aG32cfsZdrEJKfCWeiDifa/VVNDZebntqKIngV3YyKDUnY9jJo5I2Amxaz68xiWibNWvWFKYffGCYXIJ7pmvcuHHjksuWg36fn3/+uTC8O3DggM9r7d+/PwYMGCD8EvjhLKGCNYK3bztaqZUvXx7793vqYJdQq02+89ZUZXi4Q4FVZ2wlEQPgPQDpQmzOokwT9dTewhyqemmhRvvuGVHQEh8hfBYnsABTUBIjcROP2UmhvpmMLd02/rgZU+7i1PldqM3cYIvj0qVLYIsaKx5sqZdmKSFcsWKFeIMcP368xdu3DeeYLqqnDCqv80y9NhRWEkij8xlRJI2sS28+7derVKmIKlUqoWTMXTT/bSlKnr2sgVPg00VzqIjgZLsiaHM8lSERkAgQgRL2esIXAaxJJJCkSJECjRo1Agvik0uEhIQId0cSEBlJEwE+/WfmUkLHuXPn8PjjzKexBf8t00YT+qq4zs9GHQ0BaFnyDAIwBMDQxkCGavHnLl4M7GKHNctCr72EFS6jekqaEaJohHCaJ2qeU0Ft432FH/EQKfE2OjiphMbnG/JNSr+mjb799tv49NNP0bAh7yhrwlJC+OabbyImJkZYQPsjtm3ajP4e3UWNuGw6E0mu1JcUUWdFTY+oWjGfEaLoXkl8+eU2iIr6Lu4S3fnvOiqGPosjR1hFqF6/P66i9phZVamhM+xE8Hjgpk+yM6VKlQpFixYVT5DlB4Skc5nZZmU4gMoAZLvppHNd5U4SNwI1atTAzp07QXO9QAZLdHr16oWn06bFph9+QKspUwI5vZzLIALfAKKllzq7o4ZdFbxofxgemM89ZlJDA6koGiVcRvsKepdCmg33cAQf4nn0xhY8oSKFeutzfP3TkX/jmWeNN6k3eBuJw2bNmiVMZb76ijl01oSlhLBYsWIYMmQISjDB2uLYtGkTCuYri06G3UXNKoRGFDujhNMoYTMynvUEctmy+WjSpIHDFRo4cDA++eTTgBPCTCoi+IOdCLJ4WobvCLDwmD2j0qdPLwZbvXq16F3Dp8kyEj8CbLWSF0DyScJM/NdM7iBpI/Ddd9/hl19+waJFixJko6EA5gEomiCzy0n1EGibKxfeunwZTB9lfAygl50ITtM72dLXSaiMKHBmlDwj4xkhokZTVr3rE+jopOqe4L2GDWiFP9EALFxyp3h6Jogzp7JJ/W48++yzll49Dnbs2DGMGDHCsnYyHNMyQrhr1y7heDN9+nTLN84BlyxZg/TFS+HjNw5ZqOgZIWRGavbM1CTqETz/K46bNv2OGjWecbhOo0Z9gkGDBqsIoV8uY9ygpCjv2sngAnuNIK+sDGsQYLoan1Q7R2RkJDp37mzNJBaNkiNHDtFolcH0uqv2Ygk+WGJ/sdOnTwvnPNafLV26VLwRyrAhsAHAjwAmSEAkAhIBiQA/K7G8BkBgCYaEXg8BGhC99dZbqDZwIEbev4+X9u0TqaP8HHRe72TLXyd5cyZw/iB0vhJK7xQ+9wTOqLJoO24dvkAkaiBCGMxo4eOZEH46OQOuHFuJpk394zbapUsXsLMDP+9ZEZYRwo8//hj79u3DG2+8YcW6XMbY/sdWvDdQSY7Sqwk00+bBasJnZjwjSqIRAqk3jiPJHDduNN5+m8+l4qNt25fw44/z/U4I09hJIN8E2WybKocsfbf+V6ZHjx7C3Mk5zh8/jqYlSoAVo/yiX6+/g6YLND5gM+NoNlByChJCkj2mP6xatQp8uMRo3Lgx2HSarnlWu2n5e8+BGv8pez0h/9z8EahJ5TwSgUSGQIcOHcAso1Onkn5FelMAI+zp5InsMiX55bJ848SJE3h07Ro65siBWQm6Y6MKmxlXUbMKoBHCaHSdVh0XP04tHMNsTEVJfII7oIyhVxvp+vrYTw6hSjX/pI1OnDgRNJAaPJhiju9hGSF85pln0LZtW+GqZnVQ6ciTrQQ6dqPi4WuNntUKXLCP50ooM2bMgG0TPkX+sDCcj47G3LnzMHw4/4T4rxE9f8UovPNrhZ0I7rH6RpHjxSFAB6rJk2nL4xjRJ07g7+LFkQsQXw/sxJDkkD55ClH09N2ohQJ7Y9Foqm5d29OxO3fuoFu3bpgzZ47DohRCyA9rrL2h8UiGDBlEXy0G65LVCmH16tXxxBPM67cFayOpfJYpUwbN4/y9gcWLFwsSSlv4W7duoXDhwpg7d26SUxip9/a1fwDk9ZQhEZAIOCLAB9Z8L1q/fn2ygIYPh1gA8nOy2G3i2iSzYB5FR6NbL8eH8oHfBYmeEUKWlAmhXk1gSkzEbEQjHfqBlfs8Xo94Or4+c+oDXLpxEJUrs+Lf2tixYwfmzZuHrVu3WjKwJYTw/PnzKFWqFJYsYbKC9bFmzRrcz1cSo15XkgoTg0KYEDWJekphLOj2d2D/NhTu/ArKbd+Dk+JyOae8Wusu+o6dCK6zp4Zaaphl/e2WJEbkg5nt27e77IVKG+sIlchsJ4YKQeR3tvxQ/9/531cNEsdmvXtj8JdspR4fJGhly5Z1+JlCCJlhwDrk2bNnI3/+/MKu+cqVK8icObPblFEqiwcPHhSqItMm1Opirly5RM8xhRAmZZWRZgXpAHRPEnev3IREQCLgCwJ8h+eXdf6DvqxGnhu8COgTIm0CZC71Mn4Mf6WAGl2P3n5dX8+JOziCQWiEd7FdeHw7tpfQI4ifTEmH6LOr4h6MW30vMBX58OHDDi7D3s5hCSFk3eAPP/xgmWzpvJn92/bjzf6XDLSPMFoTaCal1JkwWaFQ6hO3eCVUb369111TWIeVK4Xy+/eilXjaoaVwGrud8uXL59G5so+dCPJpJZvKu9ITY/PIo7xDYOjQoeAXHwIwmDJFB2Bf06Y8kUX1a0+OG4esb7/tsPj79++L1NBHj+IfOiiEkOmizDRgv1F1Y2USO60aQjUZVCYhKVRUQqaaKoTw5MmTSb7lwTZ73ZCrLuzd/SPPkghIBBIvAocBsDJ7Y+Ldgly5DgJhYWHCLM77UJvLuGtHYbZxvNnjPdUu6hE4TwqnnpJnvCawF9bieexFY9Ed0pNiqr3erz89hHLP+CdtlNkPTIlnPaGvYQkhbNOmjXAWbdKkia/rcTn/77//Rpa0j6N9F9IJo0TK6HFmCaTR462c3wjhM0dwNyIanyK1qOFzTcE1dgmZDshr88orrwiikT17doSGhgpVqv3VqyI1lEogawRlbZMxTP1xFGv3qLqx7QRJUSDj/fffx+jRox2mpEFMkSJFHH6mEEIaxpAIkjDmzJkzjhhqEULWFzKUvnZMMaUSyGD6KNVFtUKYHAghE1L4LsnvuwN5oeVcEgGJQNAhwEdxdB1lJzUZSQ+BcuXKYdKkSeJvnfe9MLXSRo26fLoSqrFjB2D16m1YtmyzBnEyS/yMEzZjqa++EcQN+BTfoTYiUct0G4p5Ux/gWuxplC5d2vIbcfny5aIM5scfaS/nW1hCCLNmzSrcAfkBzOpgumj6Ik9hYNd9HhRCZ5XLqr6CRgmgOULmue+hP2oS4wlqNTzETNxDSaT1uRE9iQYLpBnMZWaO9L3du7E8JEQQQflk0urfhsQ1Hpsjs2ZHXe+3q29fVB4/3i0h5AtMgaCCyBRPPmRwJoSKeqhucq4Qwm3btjnUDSYnhZDYvQaAzwkdPYQT130jVysRSAgE+BCKKepJJfgXnu6Vz7lphJ5U9in34SsC3ip6roStadM62L37EM6fv2YBIfSGwGmljhrdn+f56uIwIjENJTEG90SBhtHU0ZT4NCI17pxa65e00cuXLwuX9uvXr/t6I/jedmLt2rXo3bu3pc0R1bvasu4A3h/Klp16qZpm+g6aaRPhPC9Xp1fDaKVCaMa1VJ/ATkIM/gEwUqSLOu/D+9rBW5cvI2POnLh57Rqy5Mjh840pB0gaCFBJpppHpfLAgQP48MAB3ADQQ7U9tULIHonqmj+eqyaEJJj169dHpkzsYGkLGsbwgRTJI11JaULDuUhIaSLD1hXJQSFU8KDdPL1c30wat5DchUTA7wgwzfy1115D06b06Ew6Qau4bADeSjpbkjuxHAF3qaLetqEwSsBs4zdqFIrevV9EzpxZsXHjQbz7boRpBc4b90+92j+t1ycjCteRAf2F7u5OSdUmlp8MP4VqtYtbfvU4INuZTJgwAXXq1PFpfJ8Vwg8++AD//POPcA+0Oi5duoS00Y/hhU500PFECK0mYEmTMD6GR7iMO+gdnhIFn3D0ily8GLC7/WteRnK8tm2BFSuAhg2BefMAtovjz3uGAx1u1cKBqu3x87p1Li6SVt8Xynj8oE+1iDnUMhIPArSeOgrAsbow8aw/2FfK1i70Y55VujQirl7Fv//SP1aGREAi4AmBpKYQcq+PA+IBML/ThcFTFChQAAsXLgRT0IYNGyZvlmSFgFFTFiOupOYI4cWLC5EnDx9b2KJ//wh89hn9cZ0VOG9SSI3WIBprJ5EHt3EEA1EXA7ELJHd648e//tN3wP0sV5EnTx7L76xp06ahYMGCGDVqlE9j+0wIaeLAYsann37ap4VonUzX0tLlyqFHZzai9odCaJRIJnRKqtF1elYIX0cMaiMWS8JtSmBUFH/hHiEkJBahoY8QGQlotInzeF3rlACatAT2LAR+CHC/cPa3K1SoEH7//XfL7z05oP8QIGFh6xHWln7gv2mS9chvN2yIcb/9JjBImzYtaOYjQyIgEUh+CEwCwBwrPYrHkg+WfrAtkNLyJ/mhlVx37I7EedtX0JibaOHCj+PUKcc2VHMifkX7bhNNt3cIDIFMhd5YiUY4gGZgN23nNhTuieXUGanw9/5loiTG6tizZw9mzJgR57Lu7fg+EUKmd7H3F/t9+SOWL1+DyIUpcOEIu2u5I4ScWS+F01vFzygRM3qcfkqntuunNTWRW3EXw5AaOcNteDoSQppx2Agh/TqqVbNd0S1baNxh+3dICKC0eTt6FFi0ABjWCbiZj73gbOfXrh1/Lo+JirKdGx4OKK3j1D/3x30jxwx+BPg8kKRwkUhflmE1AjT4ojMrI3369KK/owyJgEQg+SFAb0P6UFIlfKizfZoD0qAiKQS9LaZOnSpSga8ynUmGBwTcmcuYJYTGiCDJWzHE4L20/+L1G4eAdKzJs8XD4R9h3rApiEQh/IZ8BpVCo7WDxhU9TymlmzEKk1AfM1FTI3VUO2U0X8l76NJ6Oxo1svVltjqY9s62XmzZ5W34RAhnzpwpHP2GDBni7fwezzu4cQveGHzHBOEzQ8zM1OaZGZdbspqg+j7/c3iIKbiHskiL8PD7eEKVMnrrFhARYUsBJekLC7P9n9G1K0BXY9artmwJLFwInDsH0NCxzEng4RHgvP3nWbMCoaE2YsjgMdu22c5t1syRHC5dCiSRvzt+uff9NWi2bNnw33//+Wt4U+MWAEAN6zsAjjYzpoaRB7tBgE/8+UFIMX6SQEkEJALJE4F5ADYA+CqZbf+ll14KWAlL4ofWSIqm7ymjhXAf7+ICXsd5fI5CuNi9F3oNCEfOnFmwbt1evBb+CdrcPoFO+AcZEItIFMZj7/TFySt3ERnJu9hc7V58mwg9kxrjr9fDIXyHCJTEF3gA5jwZa38x6eO/Uea5p/xyq4wYMUL4L6j7TJudyCdCyD5gefPmjev7ZXZyT8ezfUG+HCXRsRurYdwRLDNEyQwBNOMaanbchCGMUxGDIwDGIBXCw2ME9FFRfCrElNFHcSSQhI5msWpl7/Jl4NKleLJHFXF4YyBLLuDrP+KJYsmS8eqgcm2pBi5YYCOH+fIBUh208rfE3FgkCGz6zsbwDx5QJU74KGUnhcx8n5rwy5ErkAhIBCQCSQ4BWk0wdbRMktuZ3JB1CPi3D2F+PMS7uIQ+uIDPUQBjUQCXkN4DwUuBmvgPA8MKocmqH/DwYSyyZOmCO3dY/mCs5s81pdMbJVGbKH6H6fgXWTAQ7Q2b4ERFxOD8lYOoWrWqdZfNPhIzNS9evCjc2b0NnwghpcmxY8eCxchWx4QJk1GrcVu8/Sq72VmTMmkbxx+EzJ8pqb6vNyse4l9EoxDS4iJSuBDCHDkeiZROqnYkdXqEsE000LQxsCIXsM6JEKrPdb4naEBDxZEGkXomNlbfT3I8GwLFixfH8ePHgwqOivb00b40QgmqlcnFSATMI5AhQ/wDMJ6tpNObrc82OjOzOpTMDH/NoV6LkflYdsC/BcxaVv62pEnzJOg58MMPPxjdmjzOQgRWAaADsUTfQlCT1FC2tFE6VtKboX//wW5MU8w1Zs+LWLyLf9EPlzAO+TAW+XFes22DtmlMjhyZMXdWX5w6ew3du/OxsV6fxMC8/jhu4Aj641kMwx4U81DzGL+eSROzYsXvE9CnT3fL75yzZ8/i3XffBUv5vA2vCeGff/6Jli1bYvr06d7O7fG8NWu2Y/hwGtR70/bBW4JmHWHMlCk9li//HB07DsPJk2dV+zBC8Kw1semNGIQiFuFILdbBlFGG7UECFcL4NNGiRT2njP69EJh9DviwE3DgJHDkSLxCyJRRfhCYOzc+rZS90HkMawtnz7ZdciWV1JOrqV9uKjlo0CLwrF0pDAdAfzEG09HZrH4eLW1lSAQSAQLKQ6/9++Nrr/meyPdVb0y7jGzZCEEzMo7RY4zMpxBC9cPqjz76SHxgocseW8XICCwCrQDwoRv7EsqQCGgjkBJZsmRD9uw5cOoU/WmN1wQ6m7rkEkTwGvrhMr5BLoxFXvwTpwjq1fIZdT3VG8fK112Vwr74HXXxF5rjPYOprKkwdOh+1K1bwS83IA0+6RRcsSIfs5sPrwnhuHHjsGHDBvTp08f8rDpnkOFeO38evfqx1knPXZSDWV2zZw2hrF+/Mlau3OZjyqvv+9uJaAxAaqwUuJMQPsATTzj2HFQrdu5MZeqEAHWa2y6ekvqpfADi33dPpjLqMWXaqOW/MkliwIZ2Usjv9I2lc/HevXuTxN7kJpIHAlpkiYoh6/z54Jbf27Wj86sND8W0i++PfI0/V1LrmapPcy91jbfW+6h6To6ppOfHxDg+nDt/HnjqKdscyvu9OzWTD/BIYpnNQXLLh3rKuvn+zZ/z/d7TfpwVQnVJgb9V0+Rxt5nf5Z+09bdnZJg/W56R9BEg6fGkADqSop49O6FXr84oWPBxnDt3Ed9+Oxuzvv4e7+I6+uEqpiI7PkdunEQG1bhG21Lo1fT52oZCb3xjtYpbMQxfoil+EI9aPLmO2tY74fODyPV4Lp/MX9zdh19++SVq1qyJvn356Md8eE0I2cD1mWee8bkRotaSmQtbtMRz6N2L6aKJUyH0zRXVOoWwDh5gAmLwNPgJREsBNX7T0GyUHSGHGj9FHikRMIXAiwBmAuheujQKt2ghmtKfP39eqIRMiZAhEQhmBJgeyXBXxkFCxoxtpnaqiRwJGP/P7AoGyRczKGjKpRh78edapl3qn7eiDGSfX8n8YIam4g5NElemTHwWSHqW8MBGVvlwT106UK6czVyMayXJZLYHHad5jEIIixd3vx81IVy/HqhVy1aWoJiScW/BniVCRZP9kL///vtgvu0Mr21c/fpo2aED/sqfX9Qb8X2VWRgyJAI2BEhajBHCatWq4o8/XO+du3XqYPq6PfgcOXFMKIJGxtNT8qyr/dM2mXFXk6i3rlRoiP2YiEiUxDg8Ell4nonkl9+kw6ljP/vFe2Xt2rXYunVrnMO42bvaa0KYKVMmUQtAa1+rY8GCNYjOURDfDT+VTAmhtwqlq8nODNwDNZYvxJML7wnh1wDYKsD+ecfqSy7HkwjEITCiVi0MXrsWSME/JLa4du0ann32WWGrLEMiEKwIaKVKOq+1RIl4tU3drkdJK6VqpxAzNXliP2OlHZAyJtW6gwdtRJFkkkRSIVoKwVu50kbGnH+uOD2rVUJFVaSap6yHKqDiME1naGcV1N1+nBXC6tVtrYcSkzpYt25d4dTLPl+JPerUqYM1a9a4bIN29b/88kti355cv2UIGKvBe+edN/D5567dLb/4YAz6jWa1qq8Kntb5vhJDfYLnmcBqE8fp+A5nkR2D0UG3xrH70BhkuLoNrVpZ337i+vXr6NChg9cp+V4Rwo0bN4reLt98841lt6B6oO2bNuO9QdFuCIzVKaRmXUL9fTyRsCYFNice4jKikRNpYevC40wYHdNG3V1Mis/tALDOS6+PkV9uCDloskJg1qxZ4k3NOb744gv069cvWWEhN5u4EHCXMqrUTZcta0sJpfJGwqUofkqKJhU8T4RQy7RLmdMbQsjnuVQPmUJKBVCtEBohhFQk3e3HmRCSTKrJp7rHbeK6yolztRMnTsTrr7/usng+2H/55ZcT56bkqv2AgLonoXsC9d57b2HMmA9d5h8yZBw+/pietv4ghFYSOr31GUkZta2nIK7jCN5BVYzGfhRx4zoaP96YkYcQ+iw7hFofvXr1wrfffovnnjNfLewVIRw5ciT2798vSKHVsW/fPuROXxQv9dCqvTPbZsI6kxjfUkC9VfzMrt8Rn3cQg/J4iC52M5l4oqkmtZ6v4PMAaBtUA8Bhqy+2HE8ioIEAUx5C+UnZKRYtWoQXXnhBYiYRCFoE9ExlSKBYG+icemmEEHLTWqZd6pZAnlJGWYvIVFZnEzGFlDKVVBlfrRByXncpo57245wySnWT/lDsd0viqeAQtBcziS1swYIFwgjQOXasWoWq9esnsd3K7fiGgH5bh7CwWli1aoHLNE2bdsXy5Uq/wEASODMET09pNJ9C+i6W4VkcwYvCYMZTLWFKzJ76EJfvHkb58uV9u0waZ5MMlitXDoMGDTI9tleEMCwsDA0aNECNGqQJ1gZz9StXfQm9Xl+voWgZUc64HiPHKUpj0j1+L6LRG6mxVlwiLWXT87Vjz6JN9jTRZdZeZjmaRMAtAr///jvqa3xA4XsDG6/KkAgEMwLq9jpcpzpFkmRMqefbvRsoUsRG0kjK9FJGWW/ni6lMunRA9uw25BRTGfVaT5+2Gc4wtZTpqWpnVHVaqNpUhiTS3X6cFUJFjXTGJJivZVJaGzO63njjDZctXYuKwv2OHYXpnPJ1xsKNFyxYEDExMaIWU0ZiQUBtLuM+hXTo0AF4++1XkS1bFty4cQsTJkwHFcL4Ojp9Ymk8RTNhCZ+zi6pWreAODMZnaIG5wmCGuGkT4mnjc2LT3q/xyiuvWH5DbN68GfwMtXr1atNjmyaEjx49Qvr06fHzzz/jscceMz2h3gnMcR8+PFCKmtkG9Orjtf7tjoiaMYnRSuvUI7iuymkDPMAniEHlODMZLQLs/mrQgmYjzQkATNC7aPJ1iYCFCNC5ePz48S4jftW+PXrPmWPhTHIoiUDSR0BJ01RMYZL+juUOtRCg++B6uvs4BQ0CDy5fDmqEyhcbDpAc0u2Z35VcJbPIVqlSBdu3bxensV+1Lz3SzM4tj/cFASVt1JjCly1bDvz3H9vEOStjekqcv183tn7P6zbuRtoE+zAekSiNrzyay6RIkRIffrgRdevW9uUiaZ57+/ZtvPjii7h79y5SqHwYjExkmhCuW7cOvXv3xoQJ1tOEe/fu4dS2nXh1COsH9WoFA6XweUPQfCGaRvatTzCjcA9bkQJfiacUWqm2nm8Ptgz8F0BvI3eRPEYiYDECQ4cOFXUtuXPnFu6ia6dNQ8tx4zAGgCtVtHhyOZxEIAkhIAlhErqYPm6lVq1aoj671eOPY9ulSxg/b55QE5yjup0cNqCzrUo5JDncb2INnI+fGRklS5bEUcrLCRypU6fGU089lSSMgvwLpXuFS1sB1FPwEvp1mmgVpwAAIABJREFUd8TOOOFzp/ip8fgek3ACeTAU7d0qhDx+0oi/UDy0FNIxdcPiUDhabdYimAjThPDjjz/GwYMH0bNnTxPTGDuUtUMF8pRCeBetdhNGiZKR4xKDAml0H8TWUUHMi4f4B3eQE+lxw23bDvfXZASAygCaGrts8iiJQEAQKA2ADyp+AzAwIDPKSSQCEgGJQNJC4Mknn8Tshg0xesIEHKlUCbuZu+wh6C6uVg/58VmtHl7TgYfp/3zYz77VwRCfffYZ2E6ELY2uXLkSDEsK0jXoEaWEJnh68weGADqnjhbBFRxBH1TA5/jLwWDGkWDPnH4f5y7tFe37rI7JkyejbNmyGDx4sKmhTRNC/nLXq1fPL/WDwhK5wJMY/uoBHYVQXyFLOBMYf7uQ6o8/APfwBB6hh5DvXQmjDRvtYIXWB3ZH0cumbiV5sETA/wiwyQ2TRi8A6OL/6eQMEoFEhcA777wDfhhg2pAMiYAWAjSymNKkCWaNG4c+Bw+idevWptSysgCoHCokcYdKQaTnQLAH91+pUqUk01vSf3ir3Ua1Ujv1CJm/Xw8U4dPbh2uN5QAsQVUcQ2v016gltB3/0ZRUeHh2HdjaxupgHeGqVauwkj2HTIRpQsi6QTYzzZw5s4lpjB26Zd0BvD/0YpCZwviSMmrWJdSa4w/iDnogjTCEcSTGnt1FWQbL5A62l9hi7JLJoyQCCYIAnW/zAXgJwPUEWYGcVCIQfAh8+umnGDduHC7QyUaGRMANAswCigEwOnVqPHjwwGuc+FFZrR4WVdUd8qPoSa9HlicGBwJGagL93S9QT6k01jfRiCmMZ3dQd8RQe3270R8j0QbzxSdq7VrJ0cNPo3rtYpZf6ps3b6Jt27a4c+eOqbFNEcItW7aga9eumDSJPUasjVu3buH0/p14432+OTmbqHjTbiKQNYbe1gxaQwDVeDXBAwxDDJ6JM5PhdXLG0/Xa8cM1CeRQu5GMtVdXjiYRsB6B0bTht/fIlC1RrMdXjigRkAgkTQTeBkDyxu9WRkEngkhfUcW5lJWK962cTGMsmmjkz59f1J3LsAIBLbLjXFtohrDpmciYMYExr9x5R/i8m+d/2I3PMBNl8LVTLWE8XhM/2YXC5coiU6ZMVlwshzHYczQiIgLV2O/HYJgihJ9//jlICt98802Dwxs/jBJn7vyF0aPz3zoKoRbB0XPhDCRh00/p1Ca8ZlxL3e9nLu5iLVJgkkgXdUesXa8L67I2Axhu/JLJIyUCCY4AP9AwKYNKoat/XoIvTy5AIiARkAgEHQIdATQEwO/+DBrSKApiTSdzmj1+mJjeFqVKlRK1gXPnzsWxY8fELCEhIaK3bWRkJKKjaVpoPBo3bizqDaPYHybZhbr9hL+VQD3ipfe68UbyjuYwZs8zfvwsfIW/UQAfCYMZVyI9Yzpw7vw2v5TgffXVV6hevTr69etn+K41RQhbtGiBChUqiBpCq4P1g+cy5MXU9885ERmzBNDs8c7mLWbPN3u8LymonpXSgniIw3YzmWjNvoPa5tHfAMgSgD8OVt8zcjyJABEgGfzB/n2ehEQiIBGQCEgEPCLQxO4gzu9KFC9eHHQFnTFjhl/QY5GROr00vZM5jVWeBeHh4WL9ly9fxq+//ir+LQmht5eUJEwhYnqEzN+vGydi/iF8RlJGHRXO4riMI3gTZfANDoP6uWMK7htj7yL3zR1+qSNkDeGePXuwaNEiwxffFCHMmzcvyDr53epYs2YXhg+nX5WvBM0XwmUuhbNHj2ZYsmQTzp/nW5k3Cp+5+eK7AWkrooNwDwUQizeQWoWjM2F1vHLvAGgDoIb9DKuvqxxPIhAIBOrYzWZGAqIDkAyJgERAIiAR0EaAyh0T2fhdic6dO2PYsGEoWpTJpP4PukaTICoGNXtVCqI626NZs2YYOHAgSpcuLZQ/EtZPPvlEc4E5cuQQtVMrVqxAw4YNhd/F1atXHQghU0rbtWuHtGnTijYYTNejcsjo1KkT8uXLh5iYmDiFMXkrhETFCBHTSwXVe91MA3uzNYNmUlrdrcP7n3+An1ABJ9EOAzRTR4cOPYy6dctY/gt38eJFvPXWW+B3o2GYEB46dAgNGjTwi2xOCf/Uzm14bTDrB422W/C2RtBXwhlPsEaN6oa5c1djzx5WMBldtzNB0zvP+PFHcBvhSIet4uprjevoLtocwDQ7GTxi9I6Rx0kEghQBvqWyLcVSAIOCdI1yWe4RGDFihHDHdPdhT2InEZAIWINACQArAPB7sESYSkEsZSeH6zJmxOjz55HRycSQjbd//vlnl6VTCcyTJ49QBqkUskXarl274ggh00hJBk+ePBl3jEIIW7VqJcZjaijHCQsLEzVYTDVNvimjRETtNmqEuHlLwHxVGI0QV++JXbxS6jyPPkHdi3cwFB3wk4PBjC2FdOLIfSgWUhoZ2DDW4uDvAPuMstWMkTBMCPlUZs6cOeJJjdWxbds25M9VEuFdd9qHNloTqHWccQKlrerpETRfCaU3NYb6fROb4z76IwbPgU0u3R0fTwhpHc2aQWY2L7f6gsrxJAIJhEB2u1L4D4BuCbQGOa13COTMmVM8madDmgyJgETAfwiwfc9pAPwejPG4nRy+XLs2Gq1d67LEMWPGYMAAKi6OQXVw586donaQpI692BSCR2K3fv16UHFcuHBh3DH8uUIU+VmUBJJKIz9ML126FCVLlpSE0EEl9MVUxgrTGG8Jp1nCaD5FVNu0JiVaYAdGYhbKYaIqBde2npnTYnD+yn7x4MHqGD16NF566SVQ/TcShglhjx49wJYTLVu2NDKuqWOmTYtAledao0/PbQaVtkD2IfSVAHpDUM2b4CzAXSxHCnwn0kXdEWrbZSFlpKMokyRkep2pW1UenEgQ4L2dy+5AeiuRrFkuUyIgEZAIBAoBtp2YPnEi0qRPL9zjgzFY07huHZthOQbbq7z//vsOPyxRokRcKqjyAt3rqfIxDVYSQl+usFbKp6+Knt75CUXgzK5LXyEk8ZuDL7APRTEyzmDGRqy/nZQZmzZPRLdu1ndW5oMPtp6YOnWqoYtvmBCymSfdRY1Kj4Zmtx9EQ5nhw80oc74QQv8odJ5TRn1Zrz6hLIoH2Ito5ER6u62zZ0LIxt7MKu5j5iLJYyUCiQyBMQCYhkTTmaOJbO1yuRIBiYBEwB8IlCgBtGsHpE0bP/qtW0BEBHD1qj9m9H5MptGdO3cO2bJlcxikefPm+OWXXxx+ptT6rV27VogXhw8fFiofzWUuXbokCKEvKaM06Zg2bZpQXG7cuOH9phLlmWq3USNEzduaQTMKopF1BDJF1PN6SuIi/sYbKIkpOCYMZuKPH/rhetQNs75BPUv9vv76a+zbt8/QXWeIEPLmZ172b7+xOYH1cWDdFvQaetuNsqVPiNwrYt6YtiSkIujNeoFhuIsceITeDmYyWvsAPgZQEcD/rL+MckSJQNAhQNMkfpEUbgy61ckFSQQkAhKBwCJAQshEr0YLgb7HAH5UtBtzIhg7KzRq1EikhyqmMjSAYQs0dZA40hDm0aNH+Pbbb8VL48aNE+miJIJ//vknKlasKMxjfDGVIRFdvHhxYC9YUMymriP0VENnhgiaVeL0jrcuxVO7kbwv49uI6RDMR7NuT6PBvEq4eZOf920/Hzf8b1Sq/ZRfrjR/f/hAJEsW9hLwHIYI4cqVK4U87/xLqDe4kddZ9JstbUF06L5dp/+gLyYy/lXorCek5tZ7ArfQCumwKw5w7dpKCtLMun8WwBUjF0ceIxFIAgh0ADBzwAA8HD4cFy5dQocOHbBxo6SHSeDSyi1IBCQCJhFQCGH1hcCEYwAr9EJCAJYw0Wwzf/54BVFRDtm6r1MngP8vXBhYtgyoXx9Q+mmTI+3aBeTIATD7lD+PiQHmzgXYCrBxY6BSpexYs6YwDh/eIwjoUrp/Ma3frlaqjze5pbjD+Rn1nXf4CJDr2YXKlSt7HEppUZE8ewyaRVmpHfS2hk+P0JlV/HwhaGriaizlM76PoPfHlyuXDfv21cHg9ssxck78OLOnPsS1+8dEzavVwT6ENGqrz19YKwjhqFGjsHfvXrDzvdUxf/58VKpcGd26sIGoNwqZr4qeled77hOoTRyJqLcmOo/QEvfRGzGo42Im40gq2RR2jd1RlJWaMiQCyQmB43v3olj58mLLKz/5BIMHDrS78SYnFOReJQISgeSOAAlhq1YpUOd6PRy98zj6zZmDdu3uC1hI9BSyphC5XLmABQviCSFVRBI8/pz/VsgkyR/J3bZtNnKoJpm1awNVq+bGjh1PYevWtXFzVK/OfoEA2wWqx/T2GnXs2BHff/+9OH3ixIno1auXw1CKksjWEgylxpCtKWToIaBH6PRet4rwWT2P2XV5Ol4/5XXCE2vx8Ohx9MVrcQrhtOnpsXvnXLRu3VrvIph+fdKkSXj66afxwQcf6J5rSCF8/vnnUaVKFdSpw25f1saiRWuw9mA67P7tTqIihOXLF0ORInlEH0L3rp5GiZ45RVA932JEYyFSYYaQnrXnexyPhInMYHsDb2uvYHCNxuJxuhSyX5EMiYCCwE8//YQXXnhB/HdDr17IPHEiaMS8BcAfqu//SsgkAhKBoEUgZcqUiI1VHhwH7TKDemEkhJ07p8fDh3fj1qkogdmza9cX/vAD0Lw5cPKkjbyp6xC11EFlYEX1K1kSYHtDKpB011dIZ9astnGtUAeVOelzkTFjRuE2KsNKBDw1qHenuJlJIXWnPHqvyDk2qPe3omiMWJbGOazHQOQVTbJsBLJt33solHI7nn/e+jpC1tTu2LHDpeZW684wRAiZc/3FF1/g8cdpBmxt7NqwB+8MYWP3QJvKeNtI3qYCtmlTG08+WRgjRkw3qfARP6NE0XNbjZJ4gC24g5xg/xJ3+AG/4xE2APjI2ksXlKNRzWYjzi+//DIo1ycXlTAIpE+fHnvbtsX0mzcx+qefxCKYUV8dQDX7F/99zokg7k+Y5cpZJQISAScEUqdOLdqS7N69WzcVUILnHoGyZdOhS5esePHFmShRoiHu3bsneqCx/o5Er1kzm/KnFs1I4pgyqhBCZXSqgCR0JJRUEZ9/3pYKSnVRHVT/tAihchxfr1YNuHDBRhqZoqoXVFPYU7BNmzZ6h8rXLUOABMbqlFFvxzNGwNz3D7RKaTS/jlUYgm/wPyxErbg2FJ99tB9Va1Ww7EopA50/f16kUdOcSS90CeHp06eFOvjjjz/qjWX6dRY6Xjp9Gm++e90kIdTvy2ecYFpH0Lwjet7MbyOlHyMaGfAI/ZDGLX6T8AgZAbxi+urIEyQCSQuBgwDYevgvD9vi27FCEvmdrSsUBVFRE2l/JUMiIBEILAIpUqQQbnnXr1/Hs8+yEl6GNwiQ9PXokROtW/8gCOG1PXuQoyKt5uJrAPfvj0/jJJFT0kEVQkgCx1DUQpLI+fPjyaGSShoWZnMv5Rjqf/N8jsmU0YMHXVNMjRBCzl+mTBn89Zend3RvEJLnuEfAjOJnRJEzM5554qVtDuPrOL6enwLdsRKNsBttMCSOEE4Yuxf5ChcQBp5WBx+aUCUszAJgD6FLCNnHYvz48RgxYoTVaxT9ZbLlKo8+vWiH4kkh9D6l0jZuMJxvRgE1RnjP4CaaIT32iivjOn4/sMbwkTCRkSERSO4IXLA77PK70WCliZogUk3k75s6zfS40cHkcRIBiYBEIIERICFs2zY1smXrihQpnsATkZFIe+CAeFh2D47poM6mMgohVBRDeyke9Exl1GYzVAHZ8oJK4rVr2iY0CQxR3PRsNUFDxe3baXoow0awPKWO+tLmwXeipd0Y3iol0AjBNbb/jIjBVbRHQczCv8guVNcvv0mB/y5vRG0W3FocQ4YMwdtvv63bR16XEA4aNEhIjUY73ZvZx+TJ01C8ViOMfP2QnwmhMYJlTOHjDs2mfPpCSLXna4cYdEcMGiC95npaIBZT7GRQ9mAzc1fKY5MqAmzEnAkAv3sb/JPgnGbKsZxVRP7GJ+aoUaMGevbsKazcZUgEJAJJG4EvAFQFQEsL9iiWYUOAzox02ZehIKC0nzBCfPxNxKwa30iNopH9GiW0tuMiMR47URIT8KKoJfxiclpsXxuBnj07W367zZgxQ7RbGTlypMexdQlhgwYNEBYWBn5AsDrWrNmA4cP58SyhCVvim38Z7mAWUokvZwW0HB5iE2LRjikdVl80OZ5EIBEikBnAWXvdoNXLL+FUh/i0hlmNGVXS6vV5M16qVKnQpEkTLFmyxJvTA3KONBgJCMxykmSCwFA7ISQp/DuZ7Flu0ywCJGFJXSEMDEFsjN0YhtmoBvpd2OYcOnQP6tYNMXtRdI/fvHkzVq9ejd9//903Qpg7d27R6DMXPYYtjkObNuO1QawetpKQWZEiauV6CJq1imIZPMBa3EZePOairFIv3IQHiADwjUgjlSERkAgUAbAOQNEAQEEVUjGq4XcqirTNUqeZ7gnAOpLyFE899ZSoaw8JCcHdu/FuiUl5z3JvEgF/I9AHQD87MZTtqfyNdmId36gSZpWCF8hx3LWNsF4hJAE8hu5ojSHYjVKCEE4e9RdK1yhn+Y1x+fJlvPbaa/j3X88+6h4VwpMnT6JatWqYy+pfi+P48ePIkCIX2ncx2pDevYumecKV0ITPt/k/hc2CawBS269K/Hhz8UA4JfYVr0hCaPFtK4dLpAhUAjCNDZgTaP3sgKh2M82vkWZ6w83aSpYsKVL22VLl2rVrWLx4MVasWJFAO0m4aWknf+gQywtsUbVqVVnbk3CXQ86cRBFgwtoEOylMfu8ySfSiWrotowqh2Zo7fx/vDZH1lSB6Pn8kopAGD9EfrwpCOHvaA0SnOIfixYu7XLEHDx6AxlrM3lGCrsszZ84UP2vbti0ee4wikXbQkXfLli3ic4S78EgI2btr3LhxfjGU+fXXX1Hqyero2nmHFwqab4RKS5GsUKEo/vnnEq5c4ccyM4oeoTVzvDOxNX/+BdxAXWRQuSXa5h+F+yiPR3heSPqKUmrpO0GSHoxuunRiUoK9jNjYdsyYMUl638lhc/UADGRNSJBslj5iaoLIf5PqqFXEIwAKFiyIP//8Ezlz5nRYefv27TFnzpwg2Y3/l1GuXDmIvxmlSuHOHfaslSERSD4IjB07VhhCaH1Q9AcK7Ng6H0B7ANb7y/tjxXLMwCGg1BGSYFmpnAVSCXTXN9Gb/XhDNG3nlMMZ/IoPURA/iP9HTE6PwyeWoLFi46u6qPv37xdcrEOHDmjatCnSpEkjWsWwbQxNj6gCstcySaNW0Fimb9++ePFF1ixqh0dCOHToUJw4cQLdunWz/F5bs2YNPhoRi0exeu6b5gmT2RTUHj0aYMqUN3H22FkUfKK7BsHzxRTGihTW+PlfRgzCEYMmTmYyXfEQ7+EhaiAlrsURVHOXjXa3bAWSHKN8+fKYN28eKlSoIHpdMZgmzf4tH3zwQXKEJEntmZ2q+NU2iHf1jKofIgliWqaa9uuH8mPHuqz6t99+0/yjEcTb83lpmTNnxs2bN30eRw4gEUhsCDDdq3Tp0uIDXaCiDoAFAN4HMDVQk8p5EgkCRghVMCp+RtpceE/wvHE5XY8B+Axt8QuqI0XKlPhwyHrUrevaoP7MmTNg1we2juC/mTWUJQu7KQM3btzAzz//LPpypkuXTvMemjZtGooVK4bhw4d7Rwj/97//ITQ01K0NKpnp0qVLRRrTM888Az7FNRqnDvyDTr1YuuxvQqivyPXq1QRff/0aHt27h53p82ImHkcU8uGqi2ELlTj/E1RPiuPvuI3vkAZzxdpsymAtPMBK3MezSAWbObKiWBq9GhAOREzjLVGiBM6epf1G8gtpUpF0r3lPAEwbfS0RbZGJHV+PHYtm/VjV4xh8WsiHGDIkAhIBiYC/EOB7JpXCSQBcH0v5a1Y5btq0aUUGSJ8+fcSHf60oUqSIeFhNN+jAhxaxkgTQuGIar0S+juWoif3ogEFCcZ06/hxKVizocklJ+iIiItC1a1fxWZ3kMDw8HCwpoXDHNn78P5VDreDr27Zt82gU51EhJBP95JNPUKBAAc0JeKPeunVLsE72a2nYsKHbxTgPcHjrRrw6QDED8CXlUp/wGUnpDAt7GmfOXETRI3vREecQjnP4AfkwE/nwG7IZIK7uVEQ9wqv1uvZYT+M+luE2CopW87Zj8iMWmxGDgcw/FiAriqT5+kG+wZw6dSrw7y1yRomAnxFguiidRhOb1jtgwADxHuwcdAyrV4+JsDIkAhIBiYD/EChmVwqXARjsv2nkyE4ItG7dGvPnk467D2bvUfkJfJhpP+EvxU1NQL1J9TRLYD3tw+j8rsdlwx1cQ1tkx0L8h6yYMmYXSoWyCYxjMHPt+++/F+7f5GTM5uO1Z7YQxTh+VihUqJDbW4FCD3tqnj592u0xbgnhlStXBNH75Zdf3J5MdzfWGfI7lUQ6vxkJstvHUuXGS5222g9PeEIYr1RySbHIhvvoiLMIxwVkwwPMRB5EITdOgnKs3np9TTHVrpH8HHeEncxg8AmAbY6VuId1SIERwrbW+TwjV0MekxAI1KxZExs2bEiIqZPlnJ/Z+2sltqfcrJk7cOAAUqdWDKRsl6979+4J9EEgWd4+ctMSgWSNQA67UngQwJvJGgm5eRsCWoTQLMEKJkJnJAXWKLE1elz8/n/AZ9iAcpiEFzB7xgNEx57VrBf+4YcfULFiRZQtW9arG/H5558XaqKzJ4EymFtCyBq/d999F198wZal1gYd8koUDUW3V2ngYVZBsxE28+cp85g//xn8h464iHBcwnpkwUzkwo/gW2RgU0gv4zqq4zHQbIL7/xb3RCVhZ7eprdZeNzmadQiwL0y/fv3wxx+0EZFBBKiETZ8+HX//bX0XLD5D3QSIdiyJLVY+8wyydOuG/+wuo6wVmD3blg8gQyIgEZAIBAIBfsxlTeEtAB0DMaGcI8gR8NZUxkifv4QlaEpfQG9qAuPPVfDRVxafx3a8h/mohfGYNiUNjp38TWRcagWNZP755x/cvn1biHZsJbFy5UrQA4RZQ+5qCDkWPTFoUKVVo8jX3RLCCRMmgKTw7bffdntTKgvbu3evOIYph/xi8b+n4Lh7b2XDT59f8YLYcWRfCKH3KaYpEYtwXERHXEI53EEUcmEmcmKvoGVmia2WiuieYHbGPbREDJojg9j/u4jBC3iI54RaqKUoBvl7iVyeRMAJgTfeeEMY+9Aty+r4CcD3APg9MQX9wFgCzmb3MiQCEgGJQEIjMJ2GawBaAbDZr8lInggYVcIkAYwnlu5TS8+gI5pgFJ4ekgslU/6pSdpiY2NFGjHbL9H3g2mjbDVRv359HDlyRLiO0kXUndPo+PHjxbi9e/fWvGXdEkLmJmfLlg3NmzfXPJET0wb86NGjqF69OqKjo3H48GGQHObLl084k5KxasWaNRswfDjfSrSIXcIRPs/rUdZqI3JlcAfh+BcdcRnHkQ5RyI6ZyI57YsOeCKve69rEcg1u4SukwUKkxou4j0m4h2eRFsc05zNfP5g839DkrpMLAmxK/6G9OX1i2vM+AEMA/JyYFi3XKhGQCHiNQMeOHcEa4WA2dxtv7+naGkDy9CX3+vImoRON9iPUV8g8m7EYJZ5mU1aNjmt0/b6NNwYRuI80GIRuGDp0D+rWde2afPHiRSxfvhwvv/yy8Gv566+/REkJ602NOI0uWrQI169fd1tu4pYQsulvp06d3DrZUa5csGCBWIi6GSKJItkrJcwePXogfXqqZ45xaOs2vDaA9uGJlxCqFcEXcBUdcQWNccNODLNiI9gg0pr9heA+FuI2iiIjyiMWm3AHrZEWK+L6DTrPIwlhEnrXlVuxAAHmMLwMgAQrsQSNcOjyF8ytMhILlnKdEoHEgsDo0aPBD25sIh3MMQxAS3sD+8PBvFC5Nj8h4EwI/UXI3NUaelODaNT8xdeUVU/zaBPHSjiOBRiB4piFbz89hCefcfVkISGk90SrVq2ECkiDmFmzZuGVV17ByZMncezYMeE0Ssd8rdi3bx8iIyNF30KtcEsIM2XKhLlz54LftYLNgWfOnCkWxn5t6mA7Cp7LJolKnwzldUqcqW+kR8vuXJC3qZ/+MW3xfj22fRTAPYTjGjrimkiliEJWzERW/OuWuBkjjF/iNq4B+BRpsRm3MRWpMVHVdsJ13X76/ZfDWobApEmTxFPgH3+UbX8tA9XDQP8AYJ+/xNJQhS0nWCvMxhJsWC9DIiARkAjoIZAhQwaRrRWoYFdEFhVRKdT+iBmolch5EgaBQBEsXwlaoM73DY8/0BfD0QlNPk+DxwsVcsmyvH//viCANJVheR5NP1lHuHXrVmTMmFGIeMzsdBfsCsFehfxumBDSBZQuiHS08RSUKtkXo0qVKqhcubJIFWVQISQTJWulrPn777+LRfOLzDRPnjLo2pWGMt4SQm0XzuAZ7xHCcBPhwozmOuYjE6KQBUtF/Z+5WkN6C17BNVRAJnyGaJxBCryjchnVHi9h3hrkrMYRqFatGthLzt0vpvGR5JFGELgDICcgXHoTQ0QCOAlgaGJYrFyjREAikOAIUFWkiyCzu3bu3Bmw9XQBwBTSsc8/jy1374rPezL8hwAdIlmuVbBgQUEAaNKYcBF8jd7Nmbr4un7fCKCzaU1vLEZlHMGjae/iwr+7xe8yXUH51aBBA3GZmRq6ZMkSHDx4EE2bNhUle+5qBrXuiw4dOgiVsXjx4i4vayqEZJ2ffvopRo4cqXufUQ1kHiuJHmsIGZUqVQKb2lMdJKNlCoSyqRw5cmD0J5PQ81Umb7kjhAppssLFU+nL51gDaJaYObelMHp+ZjwUxDAcN5AXDxElyGFGHI1T+IhYPA4FC+ZD797d8fzzNoehu4cP4/6cOVg1+0c8hYdo7tT2gk8EO3XqIIhFVFSUnXCJjCypAAAgAElEQVTqXjZxAJvQN2vWTJx39epVYyfJoyQCiQgB/n6Et22Lb7JmRZMDB0S/1GCPxgC+AlAy2Bcq1ycRkAgkCAItWrQQaaXq4HtbWFgYatSoEXD36mENG2Lob7+J5ZQpU0aIAjL8g0CjRo0EIWSMGDECH37I6viEChIqd6mi/kohNVqr5838VhA8b1JZbXvKjZs4i/b4fvIK9B/YRnwuV8S0gQMHOvR5Z7s//p79+eef4jtL92gYQ7HBXXN63iWDBg0SPQv58Mg5NAnhmDFjsHv3brz22mtu7zLWClJJZHrCE088IaxOSUpYM+huMQ8fPsTyZevx+bhYPIp1p5RxShIkqwmc1eOZU/pIIKsgGuG4iY64iS3CiOYxzFbVGjZsWBNLlkQhTRrHnmNE5L8ZkSjWpRf+E1cknkCWKFEMDRqEgU0rf/75J1PELiQkRPwBocorCWFCvaHKef2JwJ49e/D00/EenXwj5PtbMMc2AOMAyMYSwXyV5NokAgmDQK9evfD111+jffv2mDNnjsMi2LA6IcxoqFKwlRKDylVCrCFhrkbgZ6XQsnTpUuTOnRuvv/666AbgjwgPB1gxFhkJaGUhZ8gAdOoEbNuWErt28TOr90TIe1MZNYEzOr83hNJ8TaCrUmlsfT/iY6ys2gBZaz1Ao6a1kCoV544Pci8KcEwdJfmrUKGCcBzlz9euXavrNPrtt98K0a5///7GCCFdrjgB5Uit4MRsSM8CRuarPnjwQCiBJIisLeQbFhepFRvXHMDg4RdMp066V+QcCZJR5S6hx3sZtxCOW6iMGEEMl+ctjKVn9miSQQXH0aPH4oMPWModTwgbN65vf9mmhPLJkU017CQIeuHChUU9Z9asWeMcY+kMu2zZMnTt2lXUiPL/tPovWrSoKDgVqkp4uHjT4XnPPfecmIPuRHyNxauch4QyNDRUnMP7hbnJadOmFeSUc/L+kCERSCgEmGLhnE7DVHY1QUyotbmbl/U49QC4PrsLtpXK9UgEJAIJgQD/1vLv88SJE4Oq5KBroUJ46e5dNPz334SARc5pIQI5cgBt2wIxMcC6dYD7j3IkOf4yfTFGoDwTr+BKCfVMfG37bYnN6IXFWD+0B+rWdW1Af+XKFWHoydRPZ48XI06j/Ox/7tw54QHjHJoKIWsCSRaeesrV5YYDqB1GqQjOmDEDFStWFASBShN7iZFUssjROf7asBmvD2Elj3mFzUxbCN/GD5xpTSncRzhu460R7yPb4A90f6UzZ86HW7duCPwyZEiHVq1aCHKXPXt21K5dM65htUIImQ7KNF1eT5qYML2Xr23bRh0CcQohiZ07Qti4cWNB8HgT8VwtQkhzIZJKEkUeT6MhWwqrDIlAwiDAljnOaVW3jx9HnxIlsBQAH0sFU+S1G8nUBrA7mBaWiNfCJ6HMdpEhEZAI+BcBprgzkbGEf6eRowcAgZAQoGxZ4OBB23flo1zjxkDRojblkFnBBQtSIUwhFMLGjWNRrdpDsbqjR1MjKiojcuRIga5dbyBTJlv51+LF2bBrF40qqXo5N7ZPngTQFYeUuIC2WDh8BMrWLudytZ2dRpUDKNTxbx29KTw5jSreLzt20MfFMTQJISVpGsq4azBPQkh22bZtW6EI8Vj+m2qhJ4fRU6dOIcP97GjbnWTEKCHkgq0wn1HmC87xtm9fjipVtFVV9SWrX78ZVq1aLfArUaIoKleuiHnzfkSGDOnRvv1LWLdunQtxc1crqE4Z9UQIlbRSpge7I4SsG+AHcKkOBuDdWk5hCAGmT/3zD/1F42PdtGm40L07mPtAmkBiyK8Dhkb070GTqcIDcE3k8O+8gRydRfLMHAhEijrNF/jgq169euIhlgyJgBEE+ECc2U6BuEeNrCcxHcNH/bkBaHsYJqadJO+1Uh2kL9G1azalcN48gDYTJITlygEREbY0UlvKqE0lDA19hMjIdOLfnTrdw7Zt6ZAnTyxy5YpFVFR2hITcRWhoNCIjcyM6mimmCiH0JoXTqGuo1SmlVtQY6vc1HIfJKPT1K7id+T/hJqoOZmMyK4/ZeyVLloS6lpDuoy+99JJLdwf1+Tdv3hTqItVEXUJ45swZ4RpKlc9TsDZn7NixYlFUB7lo/uGleQzzWBWHUfUY69evR978FdBTtJzwRAitNpUJdlfSWBglhM8/3xpLlvAj7COEh7fDE084OgWxdxFJoZq4BYIQKlbXVAeZ13zhwgVx0wbSAtuXt3AlH95ulIsLF9znzvsyj6dz+VQuLMz2Zqv2+OGbMDu7WCW4qsfzNHZ8jQCwa5e/du3fcZn23qVLF6GS79q1CyzMZoo7g6Swmf37bRU5XO/fJWmOTlVwFoAnaCSVAPMHYsrx48ejT58+gpyxUF4v6FrNp558IuptKCns3p4vz0t+CCxevFj0UZ4wYULy27yPO6a36esAbPlHiStkNoHtejFdlNViCxbYSB9rCakU8jOAohCyrpChEMI8eVKgWjXFBNL2GlXCP/5Ij3btbiNt2kdYvDiLXR30hgAGrobPuxRUM+vTJ4ShOIKeXxfE2at7UKtWLZdfJJJCKn1///236DlIYsjP+e5EPOcBKOBRISxUqJDDSy4KId8IP/jgA3z22WeGf5tZq8a0UaYuPvPMM8KMJm9eJkA5BlXFCtWbo7cuITSjCHIOM8cbUSatTBk15nL6/fcT0LEju/l4jjJlQnDo0F/IkSObIIRLly7HsWNH7YphceEaOn/+fKHWKamdWimjfI09IRX1j+mi6n8raaIk/GrjGUrRDKaD8t/MYSbxY8oobXD5oVtdW5gYCCHfALt2BfbvB+zmXQ5vfIFq66RFwJS1rV5tHSmzX0LLCKbePZsYXmePQoUcFlCRQz56YU9Rf8c6APwbG+HviRJwfGaS0AiDwfcNZpp4isGDByM2NhajRo1KwFXLqSUCEgGjCLAqaaX9vczoOcFwHD/v9O3bF3TwTO5B0letmiMKR4/aHki7J4TKQ2ubQujcTiEk5D6aN7+JW7dSIiIiN65e1T7O+TwjNXfm2kwYVfjMEDyjqa5Gj7MRxumf3cTGQ0tE+Z2RoGknW77wc3iTJk2E26+7eO+998Tf1fr1FQ8S25EuhJCFyhz07bdpb2Bt0A1p+HAjhMwswUv8imKTJnWxbBk1AvexatVa1K9PXSMWISEVEBpaGZGRUYiO5gcr1hSmF8ogbWip2iqEkCPy6YFi+qKod4oRzOnTpx1MZvg6n6wrpjJqQkiyR7LJoBmNQghpNqOY1CS2tFEqc6GhjoogyVn+/MC5c7bv7doBadPars2WLTbiqM6nZ0698qbJY0i6nqDcozpeIXc8lrF4sSvJc1bs1Kph9uzx62BfUSqJylz8f+HCtiLwuXNtReAlSriu+9IlwH75xPx58sSrj+o187W//lKeAFpHRq19R/HPaLxsinpY14kcnvfDlD3tjZ1tXYaSbvApJlNVWMesl4GSdFGQO5MIJF0EBgJgW+wBSXeLSXpn7h5K87PB0qVAyZK2GkJHhZCQpBQ1hHPnpsG5c6nQqVMMTp5UnEdT4NdfM6NEifto1uwmoqJy4epVfphyriHU+n+gTGESngA649EvxXxk6p8XdZvwU4h+MLuTae6lS5cWGQ4NGzYUn+O1gtk6NN174403HF52IYS9e/cGmSYlRatj9x9H0HfgaZOKHldhliB6Ol4Zz6o2FMYUQCM1k198MQx9+2q3+rhy5SrCwppg715P/RutvmLJYzw9xYzeSseP29In1OSxdu34fHqStZYtgYULbW+aSoonSaD6zVT5uRYJJdokcc2a2Z7GMW2U516+zDz9+HFI9hTiuGyZo7qp3ou7dbdqZbuuyhM/rokpIUq6KvfCNcyfbyOPnDuxpoz6egdnV5FDKoh7VARxv6+DA8hiN5J5AcAfFownh5AISAQkAgmFAN/HukmX5ISC3+d5nT9/KAMqn0P4fy1CuGsXCSGVRVva6NGjqRAV9RgyZEiJTp1uIV8+m9nM4sVZsWsXzSb9TcC8qTHUT+XUVjC9Pc+zYpgfV/HO0CuoouE0qnWhWUtIEYcppGxJonQH0DqWD2TZzsI5Ld6FEFIyr1OnjmhuanUc2foHegy4Y4DgWZ2ymXA1hEWL5sfJk2cMm+i8914vjBkz1AH6db/+jjffGyzcgzwTS6uvWPIYz0iNnlptU+oLSQiVN0c+WVOIX/Xq8eqggiBVxSNH4hU7LXWQxypP6OiBoSaBfE2tUvL/VAWZ50+Cp6SUOu9Fa91ahJCk07lOMSnUEFp9B7NpPIkhv2igoJjSMOXTmxhv/9P4ljcny3MkAhIBiUAQIVAKwHLpNBpEVyRQSzGi5GkToII5YpE+TQqcu5YGd2LS2JVD23jfv34Gz5S4jbojy+DctfRxr20cuhfHL2XAK5PowqmnLPqHsBkzxfEtRXXaqAMoUSO+j7Le1WTNPQW91Klde5mrz2XPUHq9/Pbbbw5DuhBCphYOGzZM9K+zMoQxQHQatOtMbz9/KH5WpqJal4L622/TMGFCJJYupTOoUnSrv//Q0ErImDEDXj9xCOtPnsHX4AXWOo9XSfm5lVcs+YzlLmXUVjBts12m2QxTNEkAlfRST4SQBEupR3RGkvNReVPSPtUGMjxWSUXduxdgT3WmZzBtVa0cKmM61xiqCSEJqta6JSG05t6uqiKHLM1WyCG/3zMwRaj9wxNTVK8ZOF4eIhGQCEgEgh0BPijLxfZkwb5QuT4LESDZM+IaGk+Qute9gw9a3ECx3DaTN8acP7LgtYj8uH7HRgwrFb2Hxf2Oo//sQpi9mf61qdC+xhV83eko3owshdmb82vWLLoqkP5WJM2Mb5yg/jjjAWIz/KfpyeLLxWOZGHmec69wB0LIAn4yy1WrVgnZ0crYuXMnsuTMix6d/zZNCF99tQaKF8+J999f6EYhC15FMUOGtHanTee2F8ZSVlsiBq8iBo3BpyOSEFp5TzqTKnemMiRQCsEjyWINIEmaO0LIlFHFmplz0LCGCh7r9Rgkiu5SM/i6kmaaLh2wapUtXdPZ+EYhjYsWAS+/rK0QKmkenE+9biMpo0x/Zc0ADa6Sc8qo0fuNXr+KcsjG8mpyeE41CJ0zW7T4P3tXAR7F1UXPQvHgDqW4BXco1tAgxYq1ePFSaIv/SCmEQClSnGLBvbRIcS3BKe4EL5TirsH3/+7sTjJZVmZ236zl3u/LR9idue+98ya7c+bee+7nkhpY4+PHMWfTJkxSOwgfxwgwAoyABQIkGudNLTJIkJrqoklLni22IKAkhI7FU6oWeo1Nfe9aBWfVoaT4fEy2KIK5K+QcLt1OiK+m0KPTuJjX6TzK5HyCoKHFMLzJJbSsYOoovPtcSlQILY++dS/i26qmNkMfporEuRtJETT0U6RP/gqb+/2FUWsLYviqIpjXaQdypHuKCqH1sCtkJcrnMSkE7D6XCRVCm8WIVLpGMNUTwGiBHBPBXDDzFW49jECJEiWEXkjE9agrBCmuK7leDEJ47tw5SXXGWgd7V2dDDaKzFymPLq2PqiCEMSN06dMnQdq0ATh5knqKuRoJpJU4jtBpG0dcRNFyXNJieoLHSIfEeCit3db6Xd2h2H2+peCLsu2EHNEjhKjHNbWFofo7ihRaSxmlGj9rojKWrS1spY3SOMronhxBVKZ/KkVlZMIpy0Ir6xRlARnLeZOKmKWojFJdjFJct2+PnaIyrv4lJFeQQyKJVPVLBHFP2rRYfPQoSMxJNmqDMXz4cFeH5PMZAUYgliIwZcoUUBuwqVOnegUCCwBsAjDPK2bDk3APAqZehGpr7GZ0eIx2n1D5mHXL2iUf/r1Hgihx0bfubbSpdE9KG6X/h/c/hdk7Mkjjtal0E0FDS0rkLbz/AczeQbk6Bgysfw7tphfHmevJsbnfDoxamx8bj2fC5n5bMWptAQxfVTSKEE7aXBAjm/6NuqPp2zouVvVchd6LK2PxnkAb63FMeEURyCmzkuDcid+lh8iijdRLSXwmTx5K9DZZDEK4fv16DBkyBMOGDRM9NkwKo2qImB6EzR01hOoifuqIZkyCuQLPsRRxsVAKyTMhFH5xskNGQEcESMicvmqatG2LtDNnxhiJJKILkPoPGyPgxQiQCMGaNWswbx7f5nvbNpE4BNUNeYv9YBbL6ustE+J5uAEBbYRw248PUDm/7cKKSoNzYOdZkmOPi2LZXmBzv/MYtTYjrtxNhJFNr6Du6ALo/tk1tKwQs0ft7nOpsOZIevSqdRFVh1XArUeJEN5/B2bvyGGTEH45oSrC+69GnowPzdHBxoroIEXqnI/wRRNk51JK0+ePxDdfHkRQkDqlUS0bTQ+jBwwYILWosEoIJ02aJKWLUvNg0bY9/DBCQqlSxtUIn+X5ehBI/SJ+JlzVEOPodbbDKwTjDZqC8qptrV/0jrE/RoAREInAd999h4kTJ8ZwSVLRouu1Rc6ZfTEChAD1aTt+/DiuUx8eNkbADgL1AbQBYGpOxRZ7EFDbcD4ONvd7gOCCtglhuZAc+PsCEUKTT0obJSMhmRzpXqJCKEX4ziJHuheoEErV/NGiNn3rXjITwvK49SixDUJIKaM7zSmjFH0j4nkPm/utROqAF+i3pCKGr6LuxDIhdI7QaYsUWo88hoTsQVBQBeGX0fjx46W00W+//TbKd4wIYY8ePUDSpdSvTrSdOnQK3/akXF9fIITeFVHMgLc4j+dIKtURWsOPXmNjBBgBb0agYsWK2LFjR4wpLlmyBE2aNPHmafPcGAFGgBFQjUBec4q8uQ2v6vP4QF9HQG3KaByMbPoU/6v91OaCk7cPxONIImEmQtb040f4tdUVRL6Og/8tyobFe9Kjb93/MLD+FbSbHojtEakR3v8g9l1MgdPXklklhPN25kB4/7+w72Ia9P2tFML7b8CdJwlBKaO9ax9DrV9qm1NSl2P2DqozVBJCe20s9IggRhPQcT9FoGgF8VlEdO+RMGFCjBkzxjohpIbjpUqVQiVSkhBsZ3buxjcDSH/KESGkgbVF0LQdr4d//SOK4YjEKHyAtVKetiU+TAgFX67sLhYhQDWicg9GuV7TVp9IV2CRa1HTpi2HatXmYd++faCHcMWL34Zc02mr36Olmqwr8+BzGQFGgBHQE4EXJI4GwHaVmJ6js2/PICATQlvEMPr1nOmNOPjTXaRILCvvR8/4lzWp0Xsx1QhGt5PIlPIdwvuTICUQNLQgrj9IZG5LcVYhKpMCFUI/hilCeAlVhykjhNkxfFUBzOu0Dy0rXELkq7g4eyM5nr2MJ4nKzOsUjpYVTFFIk6gMPaR11M5CbS2hJWHUQiDjYvJPpxFYgdpriDV6OH3gwAGsIjEJs8WIEBYqVEhKF81NMokC7ebNm/jgeWI0arvfTsqjyBo8axE+vf07Irpa3n+fYPbCK+TAO3S22n6CCaHAy9Vtrjp37oz+/ftLipNz587F999zNzq3ga8YyJ2E8NNPgZcvTaJERD6VQkP2RIY8gQuP6T8I1KlTB8mSJcPChQv9Z1E6r6RXr14YNWqUzqP4n/s+ffpgcMeOuP3uHUb/+ivGjaNuq2z+j4CsNGqNSL2fclngw7fo/tlzlMn1EoniAVfufoCl+5NhyhZ6lGCrr6Frff2si97YI3Z6jKeNEC6d8QZvAu6DFMpF2vnz50FpoydOkOydyWIQwuTJk0tfGHSDKtKOHDmCNCmyoWWbQyoihI6IE83M1yKIrqeg5sM7bMJLfCTVEVr6Y0Io8np1l6+7d+8iderUUcMVK1YMR4+SCi+bOxFwRAjl9iLUboRak5BRRI9MqUarVJa11mNSjjrSe3v3AqRGS8qxVasC8eMDu3aZWowoVW1pDCKKly9Hty+R1WTlOZAiLLUWofMqmEsNiGwS6WRjBAiBmjVrSoTwt99+Y0BUIjBy5EiEhobi2TPuqKcSMqRJkwZ37tyJcXjixInNrbfUeuHjfBcBT4iwOBupc/Y8LYROLbG1TTwXTY/ErafnQfeHIu3Jkydo3rw5Hj16FOU2ihBSH5vs2bPHCB+KGnzdunXIHZgfHVpfZEIogeocoT2KF1KEcM977SdE7RT7cRcCBoMBr1+/BinEyVa+fHns2bPHXVPgccwIqCGEyr6SRPyoRyPpa7RqZerTSIQtRQrg0qXoqJ9l/0aZEN64YYoSEomjVh/UbzJjxuh+j3ScnDpK71MbkXXrogkhTVtOcaXf5bYj9Dsdv2SJiWyyMQLejgD1PaZeWGz+gQDdQ16iD0GFpU+fHrdv3/aPBfIqHCBgSWz0iLA5S+ScPc9ZAijmvOlzPsD502ulh3qijcoE//nnH1AvU7IoQnj48GE0a9YM06ZNEz0mpk+fhdKV66Pr1wfNhFDPmjt3qJC6HvFzXEtp2cjeiJ/wSgqk/yDVESrXKXzL2KEbEKA00a+++koaifpIFS1a1A2j8hCWCKghhHK/ycjI6B6Tyuig7FMZJbRMAZUJ4c6dQJkywJ9/AvXqAfv2ARUrRhNC8qWMEl64EJMQpktnIolyBJDGvHsXoHsuy1pIkbvdpUsXqb6c1KipjZCvWebMmbFixQrpwSepvQ4ePNjXluBX86V2K7QfhQsXlsTs2PwDAapNIgEtsgebNiFD9ep45R9L41U4REBJguTUUWeJkTsInGuEtXjxzAgMTIMFC84oag5dqRl8X7xmwpTk2L/7V7RvT9q9Yq1jx45YtGgRitMNh5IQ/vnnnxg7dqwuX5LLloVj2WYDrp95bV6NcxEydZE1GoL8610z6H7/5fAG0/AGhSXlJSaEYv80POONooKk9LR161YYjZz664ldoLTNWrWi6/pkQla6NDB3LiCnjNLvRAjJlLV/lLJ5/jxA4swU2du+PTpyqBSJkQnh77+biOA//wDZs5uI4ZdfmghhRITpXDJ5bMsIoacI4ZkzZ5A3b16pAXanTp08sVUujdmhQweEhYVJPqh9AhFENs8iQDci9DCazb8QoDYl7969Q81Nm5ATQB3/Wh6vxiYCsYsQ9uxZDk2aBKJUKarPsEWAtRDi9wlqxrwv0ajafjRsKL4X4cCBA9G9e3fUoxsSJSGcMGECtm3bpksPwuim9M4QQZngOaotdPZ93/J/Ba9RA3EQEUUI+bOJEWAEXEHAUsFTJntU60dROErDlCOE9B6RNyJ1VKcnR+eIEMqkMmVKEzmklFBrhFAmennzAvfuAcuWRRNImRAqySHNQ23KqJ4RwkGDBkl9i0aPHg16gOhrVrt2baxevVqaNkUxKhPTZ2MEGAFdEZgFID6AFrqOws69AwFZWEZL6qjYiJp1dVC9+gg6G2HUNh89exF+8sknoOyfGISwZ8+eeP78uS49sQ7tOISeAx86WTvnW4TNduN4MRHFSXiDywB+kbbvfcle7/hQ4FkwAr6FAEUJicSRuAuZMh1USQgpQqhM55SPo3MoskdCYPTaq1emGkMihbIpW1lkyhRNGpUkUCkYQz5OnTLVF65cCTRvDmzdaiKZNCdrojJ6EkLf2lHrs6XIBdU0rVmzBveIjbMxAoyA7ggsA3ALQGfdR+IBPIuALUKoRx8/LZE3UeO7hwDGVFmNg9GDj6BEpRLCt5ZExkj0iR7yxiCEjRo1AuX0V6E7CoH29u1bnNn9N74dSDUCzkQI1UT+Yk9NYk28Qx+8ReWofoQCN4td+R0CX375paSUV7VqVfz3339+t77YsiCKYspiNiwYE1t23bl10tNeSunNnz+/cw74LEZABwQ2AyAViX46+GaX3oIAEUK1tX9qj3MUQXSWGDrbbkLkfNQRzMlDziDvx/liiBCK2HEqVTp16hSWLl0akxCWLVsWLVq0APUiFGk3btxAvGdJ0aj9Pp0IIc1WL6IpR+D0rEkkMquN0D7Ca+RDHNzgCKHIS9UvfVGKH90ctmnTBiQzzOZ7CMgprZQ6Ktcx5suXD71790ZbkhhlYwQUCBQsWFCSKJ8/fz7jwgh4DQLJAGwBsBzAcK+ZlT4Tof7ClIkgp+LpM4o3evUlQugskXQXIYweZ/z4k0iXLh0yUrqQQKMehAsWLMDfJISgrCHMkiWL1IRVdPNDUk9MG/ARmrWjHoTWiJvehE474XKNYOq9HmAR3mArgBkSkWRjBBiB2IgA9RDiRuOxcef9Z83x48eXxLSoBQ+b/yOQxUwKxwOY7MfLpTS8gICAWNpuw12EyRMRRnURPUjCj+IikPNnvcb9J2dRpEgRoX81N2/eRK9evXD16tWYhJD6AW3cuBH0r0jbvHkzsuXOZe5ByIRQfbsJW6myQDO8xZd4B5MukHNGTxu4N5Bz2PFZjAAjwAgwAq4hQCUqJ0+elJxQeiup2LL5PwIFAVD6aC8AC3VaLgllHDhwAM+ePdNpBHZrGwFHhNBZouRtBFBLhFGbiIxlDeH4SfFx+/oGqfRHpFEP2OrVq0f1gpX6EFJaJ/UCkvNIRQ5IPS4Klq6JLu0pe1xEaifNToQf24Qrum2FMmVUTS2jM/PSvp7keId7eIcAAM50b0qdOrXUjJLSii5yQZLIy5196YQA3Tx+//33OHv2rNQeh40R8CUEuAH7+7tFAj/r16+X3qhWrRro4TFb7EDgY3OksDEAk+6vWKP2MitXrsTatWvFOmZvKhCQiZuzxM8ThNI1wmZJ4GL+33Ucpk8LwIFDs6Re8aKN9GOOHz8upaNKhPDQoUNo2bIlpkyZInosbN0ajmm/G3HrjLIOTwtx0k6YtBNGbTV82v2Lb2S/Du9Acs6mUlDtli1bNly+THqlbIyA9yNAbXGIEJLRA4371POBjRHwAQToC5e+yBs0aOADs3XvFPv16yeljA4f7u9VZe7FVfRo1LKlZMmSoNYzouwzACsBBFMbGFFO2Y8XIKA3IdQSmbOnLuo6UTOlhjoisFrma52Y1vj6CUpnOIoqVcT3IiSNCao3L1GihIkQkgT3iBEj8NPeui4AACAASURBVNNPPwm/mKJ7EOoVYfNUjaBMcPUmrNb9fwsjSsKINsJ3jB0yAt6HAH1oTZ48Gfv27QMJYLExAr6EAD+A86Xd4rlaIpA7d24prXfVqlVCwaEI4a8AKBHuqFDP7EwLArS3EdT/SIjJrSdsNWp3NvXT2fP0J2zWiaFYwqlXL8Iff/wRffr0AT30kQjh9OnTpb5MPXr0EHI5KJ2c3Hce3/X5V6GkqQcx9ESET0xfQcc1hdYJ4YDOnTCwRXMcjhtXSvX95RdTZ0I2RsBfEUiaNCkrpfrr5vK6GAFGIFYi8DWAPuZI4T+xEgHPLrpUqVKYO3cuSJ343TsRva0tCaGzRE4soYpuWO96xM51Aqg9RXX88KsoUjar8ItlzJgxEhns0KGDiRAOGTIEFy5c0EXC/NLRo2jb7a4dQigTHndH3NxN6MSNlz9/Hpw+fTrGhVGhQgXs3r1b+MXCDhkBRoARYAQYAUaAEdALARKYoeooihTe02sQ9msTgUSJEiEyMlIgQtoJj3cRNi2N7B1FILUQW9u4zR53FtmLiu8tO2vWLOTKlQsDBgwwEUJKx0qQIAHq168v8IIwuTpzYDu++R9JSstRPCUBVKZ76hE5dFcfQWs1guIIoGXNYo0a1bB+/boYe0U1oNRPhI0RYAQYAUaAEWAEGAFfQmAIgIrmSOEbX5o4z9UKAo7aLrhCuLQQLG+sIXQuQjn1l4PIV6q08KttxYoVePnypaQhIxHCevXqoXjx4qhcubLQwR4+fIjX99/hi7aHXUgZlQmkXoTR0q+nCKv69QUG5sOpUya5btkqVaqEnTt3Ct0/dsYIMAKMACPACDACjIA7EJiRMSM+X7gQsw8eRO/evYUOSfe4jx49YmV1oajacqYkYs4SOGfPcxSxc/S+lnG1REJd87si7CUM6V4hRYoUQndw+/btOHz4MP78808TISxXrpykgkatJ0TapUuXkNCQBs3a7Hc7IQwISICnT587Ma6nCKh6QkgRw65du0jKsHHjxsUff/yBn3/+WeTWsS9GgBFgBBgBRoARYATchkDFihWxY8cORB46hKYlS0oqpCKMHpjTjS9ZkiRJ8Pw53Ruy6YeAWkKo9jg9I47ORez0VRd9n2gunPkKLw03kCNHDqHbRi0nqD3g3r17TYSQ8kdJTjhLlixCB6J2FqnT5ELrVgecIGZaCFJMUZnu3WsiS5Y06NFjps7juqNPoa0IJr3OxggwAowAI8AIMAKMgH8gEBwcjDyXL+O7CxdA3at/APCfi0ujoMeePXtAPbezZs2K16+pjIlNPwSIZCkjYq6kiOpF2FyL2NmueXQUgXT0vvV5zZn7GvfunpLaQ4i0q1evSvyPdGQkQkghSKo/IxU/kbZlyxZkzZUTHVpfFEjMaIayAI1tQhYnDvDu3VtB47pTxVRLGw2Ru8W+GAFGgBFgBBgBRoAR8A4EqK6QtO+JFI53cUoU8Hj8+LGUNsqmNwKWhFBLaqUjwhTbCKJpvdPnfIArFzaDHpiItCdPnqBFixagEj/Dy5cvjRRCJ/Im2iiVsVCBOvimM9W2WYrKaIkAamlk7+maQC2EztV1id4x9scIMAKMACPACDACjIB3IFAUABXEBJiJ4S7vmBbPwi4CcusJR6meWoiib0X0oiOIYtpuTJqcCKdPLcQXX3wh/Nojkklp1IZr164ZixYtKtWhibZp02agSFB99P36iCKqR6O4QoS0EklPjaefyqgJPzZGgBFgBBgBRoARYAT8H4F2AIYC+M1MDLkK0Jv3XC0hFKUCqoVYao1AuhKRdESI1a9/XFgC7AsPQ8eObYVvPJHMo0ePwnDs2DFjo0aNQM3pRduGDeGYtxK4HkEiwmqJnEzg9CZUyvm4OyXUWpsKtfgoI62id4z9MQKMACPACDACjIAjBPLnz4/GjRsjd+7coLQrEkMhcQZrRn3eWrVqhQwZMkhv37x5U2oGLrL3G6loli5dGkuWLJHmtX//fkk9kOyTTz7Btm3bHC3J698nfUWKFtYxk8L5Xj/j2DpBIoTORsa0EjZ3RQ7dNY719Rf77BlSvVqMAQO+EX5RUVP6pUuXwrB161YjyfuOGjVK+CDh4eEIDZXr/WwRHpkAaiVEzh6vJJyeFoVxJVIqfLvYISPACDACjAAjwAg4QKB79+4YM2bMe0cdOXIEderUwbVr16LeS5UqFdq2bYuTJ09iw4YN0us1atRAtmzZhJJCW4SQiOvp06dBN30zZszwi72tYiaGN83E8LRfrMqfFuGIEPpKRE+LGI4rhFEdHn37bkeNGkHCL5RevXph5MiRMCxdutQ4efJkDBw4UPgg4eE7EBpKak6uEB931eQ5IqzeFrEUvl0+57Bdu3YoWLAg6MvZFSMxpalTp+K7777DgwcPXHHF5zICjAAjwAj4MQLUomvhwoU2V0ikkMiZbDJRU0YEKWKYKVMmXL9+XTrMWvSQ+kLTMfHjx5cii6QCSOJ/MqEsW7as9Lv8ui1CSIIRpCRP9vTpU8yaNQv379/3ix36nzmNlMRn6IfNmxAgMkVER2TKpfoUS/sRSvWpnPHixcPr18QPbK1Ha0TTeTxCQo4hKKiY8E0ePHgwOnfuDENYWJhx7dq1Lt9UW5vhzvCTGBB6y0VCSJ6VUUZnI4POnieP7+z5Ws9Tu17h14TPORw7dqzUizFNmjQuz52+NOUvW5edsQNGwAcRSJcuHZo3bw76u2JjBBgB6wicOHFCehBpz4jgzZs3TzqEvlvIbH2/EOkjI3JI0UQ6nu7JKBWVSB6lgNKDSooybt26VTqWUkOJYJLRWJQeKr+uTBm9fPmy1MiaekLLaavKVFJ/2GPqyka1hYHmaOHWRIlQrVo1qbXEunXr/GGJProG3yeE7dqVx8iRdZA16894+pSCW9YIrquEUD1BHBxyDpWC8gm/Hug7v1atWjAMHz7ceOzYMXTs2FH4IAf/3odefZ+6SAidJVRaz3PleHfXIHIPQuEXKztkBGI5AtmzZ0ebNm10yRaJ5dDy8v0EgY8++ghXrlxxuBqKwlEGCxmlh9JDS2uEsEyZMmjQoIFUS3jv3j2kTp0ar169kkggEULleUQU7969K/mUo4PyRChKSGmhtmoIlVHCVatWRdUWOlyIDx1A2otEDNOeOoUUgUQPgc2bN0vkkM0TCLiSQqklVdNVQmZ7ngUKZEaNGvkxejR1SpAJrpZ1aVmHY7+jh51GiXKFhG/mtGnTUKRIERh69+5tpP4TlAYh2iJ27kGnAZGCCSHN0nEfQvUiNlqJoHJ8ZTqrVj9ajrdGOE27RfUKNWvWRKdOnURvH/tjBBgBRoARYAQYATMCgYGBOHXqlEM8IpcuxYUvvgAlZl4oXhy3SpfGB3Pn4kFkpPTao0SJ8FGrVqjTuDGSJEuG1atXSzWFPXr0iBEhtEUIrRFMaymj1HOPBGZIXGb79u1R0URZbMbhQnzsgI/LlcPuPXtizDpz5sxRqbk+thwfn64jouaYAEVH5NSneL6foupoHlrfFzlvdbWDMg6TQk+jQGX72QnOXDQkhkWZBIb27dsbkyVLhrp16zrjx+Y51NPinyNH8G3/F7GQwIlQEbVHGKMjhFT/VqJECb9QEBN6AbIzRoARYAQYAUZAIAKUdkn3No7s12HDEPbDD0gFIGOqVMjdti2MJ08iYMMGpATwqkYNvMqdG51GjEBERISU8lmpUiWpBIIiinKEkFJTKdpIpkwZlY+hNFNKGaXU0Nu3b78XISRCSKlgFJ1MmTKlRA5J2MZfCWHhwoVBGW9Koxtdbkbv6IrV430lcdISKXNE0EQSMi3zEjmuNiIok9zJQ08gW7E8SJw4sdANo6yBx48fw9CwYUNjgQIFUKUK6TaJs1u3biHu00Ro1O6A4Aihmsiau1M4rRFAOYpJmLoqqmN5PqeMWl6p9BRQqewm7kpmT4wAI8AIMAKMgAkBqt376quv7MJRrFgxqa+XbLLSaEAAtVePbjuxd+9eUBrqzJkz8ezZM/z777+SiAwRRKrpLVSoEEjUgl5zRlSGyKYsWEOtLigdlUikrHbqj3tKIolUAkVpuKSeP2jQIH9cpg+syRcIoXPEzBSxcz9BnDDuBDJkyiR9Nog0qk2mzAdDcHCwkXKsKfdcpF28eBGJkQZNHRJCmTDpSaDsETJvGv/9FNT48T9AsWKFsW8fFY0rlU5F7pZv+6IvTSoez5s3r6qnt769Wp49I8AIMAKMgCcQoC6Cf6RLh4Lh4VF1apbz+OGHHzBs2DBV0yOiSBG8ZC9eoN8ff6AngCXmM/VoTaFqUnyQXyEQJ04cvHsnt1hz59JkwiSqH6H7CZh7RGTUi8r8Nvs1nr27hpw5cwrdSHoAtWnTJhhKlSplbN26NShKKNKOHz+ONEmzolkbihB6MmLn6bYVro0/c+YUtG3bGsHB1fHXX1vMWHKE0PJazZgxI27cuCHyEmZfjAAjIBgBevhIXzxsjICvIUBNHqjpA2mHTkufHqNHj5ZUeWWjCB4RQTnFU+v6PgFAfxkVAezTqVeh1jnx8b6NQNWqVUEPKIKCxPeuc4yMGkKoNdLmLSmerkQWHaXE2n5//uzXePDkHCg1WqRRdHDOnDkw5M2b19ivXz+poFmkUSpE6nSB+NphhNAyBZRm4S2iMZ5sXG/CoEOHdqhTpyY6d/4W//13lQmhyIuUfTECjIDbEKB0uTVr1kgpbGqUGt02MR6IEXCAQGMA1HmQdENNzR5MRvoLOXLkkNI9z58/7zKOrc2tE4gUUsMuNkbAVQQo2GNNCIlSkan33Pjx410dws75cpsGrcTPM4TLuYignpHLmDiEzQTu3d6PcuXKCd0zqkGmh1mGTJkyGceNGyc8J3XLli3I/lFJtPv6oIoaOo4gRpNgmRCrE5URelWwM0aAEWAEGAFGgBGIQqAPgO+onyCA7W7AhSreygOo6oaxeIjYiwCViS1evFjSD9HvAZ0oQsgEkYRlps9JgCsXNiA4OFjohUuCVN26dYMhWbJkRpIclYudRY1CqjX5A8ujQ/sjKgihFtEVmTDF5ppDThkVdZ2yH0aAEWAEGAFGwBoCkwFQchaRwctuhGgOAGqD3cGNY/JQjIB4BPRo5O6+iFx0Cwtn1iF+ntNnJkXEqSXCu0I8ffpUaj1oiBs3rpFqOuLGpQWLs99++w3xCxbHhO/+1UgIPU34XKv5E9P/0FHElAmhuCuVPTECjAAjwAgwAtEIUGsIqhd8aCaDnvjGDQdAqgHUbJ2NEfBNBJwhUs7X2Hl7yqdrBDMOBsx4izsHl6NJkyZCL4e3b9+C6vsNCRIkMG7cuFGoc3I2c+YszJ+fVSEoo6ZdhJZIoexPSSDd1Sje3W0mLHERvl3skBFgBBgBRoARiPUIFDOTwT8B9PcgGh8C2AlggHk+HpwKD80IOImAq7WDjs7XIjKjXs3TU20l1BDali3noF27Nk7uh+3TqlevDkPKlCmNK1asEO48PDwcoaHOEDxHxDE2EkAmhMIvUHbICDACTiGQIEECvHz50qlz+SRGwJsRqGcmXz0AhHnBRKmWcJdZeZT+9WWrVKkSduzY4ctL4LlrRsBahFB8KmU0kfJ/AhkSsk0X1dj69eubRGWohlC0mQjhW7NbPYihI+JoGUFUe7zo4/QgsKJ3i/0xAowAI+AYgbRp0+LQoUOgVkXUzJaNEfAXBLqaI4ItAYjPmXIOpbJly6JPzZoot2sXSm7ahP+cc+Pxs+gh0s6dOyWF4YiICI/PhyfgLgSUETxPEkFfEqWxnzKrFyGUaghz5MhhdLZvjr1LSr8Ioa02FaKJnFp/ehA+RwTaXX/MPA4jwAgwAtEIUCPto0ePIkuWLCCp6o8//pj7f/IF4hCBOnXqYPXq1Q6P89QBYwFUAEBk8IynJmEet2HDhkiZMiXWr1+PBQsW4JNPPsG9CxdwMnduUK9CNkbAdxBwFLHTj6ilT58St249galuT+s8RB/vSmprTIKoFyFs27YtDIGBgcbJk0lLS6y9HyGUSY5aoiXqOCVh80RfQT0IrNi9Ym+MgK8h8O233+LixYvYsGGDqqmnSZMGRqMR9+7dU3U8H2Qdgc8//xx//knVVSZr2rQpSECMjRGwhUCcOHEkMti9e3ecO3fOq4BKbE4RpTsDUhJ94eHZ/e9//8PIkSOlWVDvuH379oFu1Kh/5406dRAfAPUqZGMEfAMBURFCbYTqh3bBGDqjLz7K0gpX/7tvJoUyMXS3aI3Y2kW9CCH1pDQUK1bMOHYsPR8Ta+6LEHpbY3s9CCDXEIq9OtmbryNA6Q0UodqzZ4/DpUyYMAHff/+9dNzo0aPRq1cvh+fwAdYRoIa4SsyphxV91rMxAr6GQH4zGdwGoKeXTH7GjBlo165d1GySJ08OStOmh19kmwDQJx71KmRjBLwfAVGEUFvEbmBWIzrXLoo9kxahAUp6GSF0jZCGhOxGUBDlM4g1emBnKFOmjHHEiBFiPQMID9+B0NBXVlRGaSi5h6A3Rex8KYIpfLvYISPglwjEjx8/hgDKmzdvEC9ePL9cq7sW1aJFCxQpUgQnT57E3Llz3TUsj8MICEPgMzMZDAUwQZhX1x0RGSRSSEY1up9++mkMp+nNyqM/A6BehWyMgHcjoCQ/7ovQrcJxLEQm1MEdvEYctEFxL0kddURsHUdCQ0KOIiiI1iPW+vTpA0PFihWNQ4YMEetZIoQHERpKXXxkAigqBVSrH28ZXybBIuYjfLvYISPgtwhERkYiYcKE0voePnwo1eeweR6BzJkz49q1a56fCM8gViHwDQBKyqQU0VVeuPKCBQsiRYoU2LXLuq5oabPyaHW6z/LC+fOUGIFoBNRGCB0ToehaQPsRtngw4Cm2IT2C8BAJsBqHcBFJ0A2FzbWErkXoonsJiiK42sR2QkLOICiI8hvE2oABA2CoUqWKceDAgWI9xyCEjgicCILkSITF3vvy+CIJm4j52MNN+HbFGofdunUDRY3kOo1Ys/BYvNAePXqA9p1qCEeNGoWJEyfGYjS8Z+l//fWXFA1ZvHix90yKZ+LXCAwDUNtMBo/58Eq/BDDG3I7iHx9eB0/d3xEQESHURphq4R564j9UQSmJAMaHEVuwH+FIixAUAKDNn7bjxRHb94mnad4hIecQFJRP+IUzePBgGKpXr27s16+fcOc7w09iQOhNc8qoTG44RRQgLFzFQ/h2xRqH+fLlQ9y4caWCfTZGgBHwHAJUG3Xnzh3PTYBH9isEypcvj927d1tdEyVqLQAQYFYSlXOXfBmA3gA+N6uj0h0FGyPgfQiIIITaInoTcAHXkBAjkCMqIpgWr7EFezEX2TAGeRSRQkcpnN72fhyEhkSgchARW7E2bNgwGGrXrm3UQ2ThyM5j6D6AvuwdRQjticIoyZNWP64c7yphcyVCqAYPsRcCe2MEGAFGgBFwjIA90uH4bD5CLwSCg4OxefNmlChRAocPH44xDN0WEhmkV7/TawIe8jsJQAoAzVWOT+0/6Bru27evyjP4MEbAFQSIzOkZkXu/bcVZ7EdjFMZRJI8hJpMLkdiC3RiCQMxETsV7alM/3bkO20T0l8EnUKpSEVc2xeq5lD1lqFOnjrFnT/EaW4f2H0LP3g+8PELoTRFLLQRW+LXADhkBRoARYATsIBAUFAQqr6B/2bwPAeqJSYJRhQoVwqtXryQ13LQnT0pkcGoL4E4AQBpIkZHa5l6jBpAmDbCAHHmhrQVwFEB/FXOj/qFUo0g9Dtn0Q4BarZQtW1aVCrZ+s/AGz+6NEBbAC6zGCeSQuoq+33+wBB5jC3aiPUpjGT5yuj9hwoQJ8OIF8QfREUTHKaejBx9HiUpFhW8uKbAb6tevb+zatatw50f37UO3PtQUUgvRURI0T6l+ikjp1CtCKOMjfLvYISPACDACjAAj4LMIUPssqhVW2pv27dFmxUwEfAm8egVs3w6YOzj47DotJ04SWSQ/Mw7AdL9ZlW8vhOqjK1euLCnFHjp0CHqUZfkGQq5GCB0TJKXYTA9cQ268QCcE2owAVsFdbMEOVEMQtiCTU+qjK1e2wty5R7B8+VmnzneFSI76+RRKflzIpe1/+/Yt6KGFwUBRT5ONHz8ehkaNGhm/+058IsWx3bvRtT89irNGCL01JdObIob2CLFL1wKfzAgwAowAI8AI+A0CGTNmxPXr199bz+UzZ9CweX4EBgKnT0P6V470FS8OVKkCzJplihq2agXs329yUcHc5uv+feDu3egIYYsWQK5cAL1ORkKglKFKvurWjR5+1SrT6+6yYmZSWN/cq9Bd4/I47yOQJEkSPHr0SNIqkC1ZsmR48oQCJLHNXCWE2iJwG3ESU5AZfyKDXaLWADcwG/sRjGAcQBrN6qNZsqTC1au0n9oIa8zjnUtBHTc0AkXLa6shJAJI9fr79++XUupfvHiBH374AXRdyvbrr7/C0LhxY2OnTp2EX6URu/9Gp/5PnYgQqqmhExmBczaCqfU8UccL3yp26MUIBAYGgupjqLk6GyPACDACjMD7CJQpUwZ///33e2/QjVCzZvFw6JARDx4AX34J/P67idDZI4SUJrpkiSmaKKeMEqGUCSR1rmncGNiwIZoQygTQUymmRAbnNGmCnxMmxIg53KXQE38nFHXZuXMnKH2Z7PHjx1izZg2aN1db5emJWes5JpEe99ToJcE7PMEeJMEniAT1GrZPuNrgMkJxAsGoinOgOLtzBM1aaqprRNG+iM6UoRHI74AQkqL6gwcPEBERIV2PR44cwa1bt6SNzp07t5TO3KxZMyRKlChq86dMmQJDs2bNjF9//bXwKyJi9x506v+cI4S6pMwK3y526KUIUAPwatWq4ZdffvHSGfK0GAFGwNMIUErasWPHsG7dOk9PxSPjk3o03fxY2qVLhxASUhLLlpmigBThI2InR/VsRQjl14k4ygRP9k0RRrqPkiOKMhFURgkvXPBMzeGUqlVRJUECFFqzBq+s7ETOnDmlVi81a9YE9WdlE4tA/fr1sXz58hhOs2bNin///VfsQD7jzX0Rwga4jw64ic9A9XUUWXy/htAyVbMbzqMdLiAY1XELSVyM+DlSQxVDOMN+OoM8FSglNqZRBPrMmTPSgzGKBF69ehWJEyeWaoaLFSsm1VZnz54dFMG2ZmFhYTC0aNHC2L59+6j3yenUqVNBHxwNGjSQXie2+fTpU3zwwQcxGCW9N2/ePJw4cQLU1FAZfjy3cw++HmCLEGqJ8NEoco9AVh31mc8BnigjwAgwAoyAWxBo2LAhzp49i5MnT7plPG8cZMeOHahYsWKMqY0YEYQXL7bFeE0ma/YihFoIIfFQIodkJFpTubI6EZoWLVrg5cuX+OOPP4TCSbWEVBlFvQqtGT1g3LRpk9Ax2ZkJgd69e2PEiBFRcDx//tzmDXjswMxehFAMQZKJ3zRcQAQCME6jWEwITqIqbiAYNfAC8VURScc1gK6kkjqIEA45jfwVC8bgbCQIs23bNpBoVIECBVCyZEkpEpgpUyZJaEuN0YMiQ8uWLY3t2rWLOp5C3EOGDJHY5FdffSW9bu01+QRbhPDsnl3o+MMLFSmj5EkmfL5Sw6eF0LqaKirjo/SjZnv5GEaAEWAEGAF/QuCjjz7CzZs3JRVNtpgIpE6dGv3795daT6R+9QqGrWsx8cE4qS5QjuKlSmWKEq4laU4A9MxbDujIKaD0ujVCaCtlVCaENI78+9OnjiOEn3/+ubSPeih+/gngHBEUvkjcisDSpUtBD2dkGz58eCwWlCEUXI0QqidWl3EQNVEYp6Vuo3KEUN35Y3AYefEItVBDECHUVvvomGBG+5v68wnk+zi67YTMz+iBYPHixaWf0qVLg/r8KutYHf0hzJw5E4ZWrVoZ27RpI54Q7t2Gjv3eqCCEaggTi9BEi/M42lZ+nxFgBJxBgB6CUbYDGyPgrQhQLTGlRlK9B5t9BLbnBNbVAqYviBaBoTOIEJJQDCmOUmQvQ4aYIjG2CCGlitoSlaG00rJlTUqmp04BGTM61+JC1J7SLTEpj4YBmCzKKftxiMDIkSPxv//9T6rXomj1+fPnHZ7j3wcoI4RiI4LKmr/iiMRCnEV+lHGS0MXBTOxBIrxDM3yqc+qoo9RS+++HDTuKPOWKx7hsSCSG0kUPHDgAypSgdNH06dNLtYLlypWTooZJkya1e6nNnj0bhtatWxtbt24tnBBG7NuGTn3UEEIamlNCYxI+RxFT//4I4dUxAu5GgPLqT58+jc8++0z6l40RYAR8G4EuAMoDaKzDMnLmjI4u6tnGgkRK3r1zrt0UJZURKSQ5E3NAVAck2KUlAvRgkWoGSWmUzdUIoaNIm4k89cMNZMBrdEVuDSI27xOvpQjHHSRCJ1S20rZCP0KrJUI4bdhR5LUghMrrjEr87t27h6NHj2LXrl2SqihFEUmPgggi/Xz44YfvpZLOmTNHR0K4fxs69VZDCB1FCJWEkVNK+QOGEWAE9EEgYcKEkhwzGyPACPg+AnQreYPSPwGIqKy0bC1BoqakMqqXkQIg3cxRCqKzD6lqk84DAKqsPKXXRNkvI2ATAfdECLfhNEbiQ6xDWicjhNHEczPW4xDSoS/KaU491Zqq6szxU4YfQP6yFAlVZ69fv8Z///0nic3QD4mPlSpV6j3dF30JoeoIoS80gndnzaCathvqLgQ+ihFgBBgBRoARiK0IDAKQHoD4xlruQZTEIQ4ePOjSYNRluq2ZFD5zyROfzAhoRcBRhFBdjZ894pQS73ADh5AE5fE2hrqoo9RM6xG/ZHiDLViHFciBYSjlMsFUo3aqJUI4ZcQB5C+jnhDSjj179kxKX5ZTSjNkyOBeQnhm7zZ8I6yGUEnIaHneQtA8EbHU+gfJxzMCjAAjwAgwArEPAYoXUJQwK4BrsW/5USumpkW5AFCvQjZGwH0I6B8hbIL7aIp7+BzUrF1duwlHfQKzmLnRCgAAIABJREFU4Dm2YA3GoygmgwRcXCeu6vsx2ieyU4cdRL5ype1uIfVfpTpCepi0Z88eKdOAjARnqEcmRQhJoMxgoP0xmRQhtCUqkzdvXnxJXVwBUCsKkjWlJtnya7KT33//XZK7fq/txN7t+LrfaxWiMjLBk0meoxRSPd73NdEa9/0580iMACPACDACjICvIjCenpAD+MFXFyBo3tTc4j8A3QX5YzeMgGMEHEUIHdUIOn5/Ni7iAJJhMjILJW4F8QBbsAo9UAmLQH3/LImaZ2oKrYnKKBvRb9++XUoNpbpBEpYpX768JCxDvVrtCctIojK22k5QaFGtWctHPb17DzrbbEzvOMI3cGAtxIkDDBq0ikVnYkRE1e4KH8cIMAKMgO8gUKVKFVBj54cPH2LYsGGgHl5sjICrCOQBQHczGQHE5isqgVlkZgEAIslsjID+COgfIbyOI6iIwriIRBoihI6JJqmYlsdtbMEKNEIdrEVOO/7dF0G0bDtBATtqb7J7926p9yD1kKdUcxI3SpcuXYwooL39ltpOWDamj4yMxObNm6VG9GotICAAVatWjdG0/vTO3eg8IFJjhDA6BTN+/DgwGIx4+ZKijI4JZLRKp6sRRFq1t6ueqt0ZccfJctvkkS6NWbNiSnmLG+l9T8qx5XdXrYruLaXH2CQjniaN415S8tgk63uK9MbZGAFGwCkE7t+/j5QpU0rnUluFzp07O+WHT2IELBEgYRVqKEOpk7HZ8ppJYXsAK2MzELx2NyGgb4SwLJ5jGv5BEVAbBkc1g869Xwv/YhnWIBhfYJfU9J78qCOU6lNY1fubPOQ0Ai0a0w8dOhTHjx+XooBFixaVUkOzZ88OUk9Xa1Jj+mbNmhm//vprteeoPi5i9x50ciFCqK0NQ2wijKq3QMiBiRKZejUpG+2S2pqyca+Qgew4IUJIRn2gyGj80qU92+dJOd0uXbqgW7duyJEjh95QsH9GwC8RSJMmDe7cuRO1ttWrV6Nu3bp+uVZelPsRIAmGJQCyuX9orxuxOoClZpGZo143O56QfyGgb4QwBDeRBO/QG3TvpV8KZzOcx1hsQzAa44QkU+W+iKAl0Q376QzyVKAU1mijlNHbt29j37592L9/v1QzSBk2FDGkJvVEEqkMkFJGlXWDSh9hYWEwNG7c2Nipk3gNrojdf6NTf4oy2lPN9IQoixoVT3cSTGdUVmN+ZHz77beYNGmSLp8j1G+pVi0TGbt/P3oIev3BA9NrSjnuCxdMx6ZKZWrie+UKUKyYqWEvSXQTkQwIAGTJbkspb2uRP0eEUBlBVPqtUME0X5rjunVA27amsWkuS5YA1D+KIoHZsplepx95/soIobX1kV/luOfPp8LChfeldcvj0DF6RzJ12XR2ygh4AAEigbVrk1A+pOggN1/3wCb48ZCrzVGxGX68RrVL6wiA1EepHcVDtSfxcYyAZgT0jRCeb1EE3yzYg7+QSqfIXTTx64Tj6I5DCEZT/AvKZHEu4mhbXEYdoZ08NAKB5UlAx7ZRq4kLFy5IqqJ79+5FRESEdHCWLFlQokQJqaaQoojx4sWLckLft4ZGjRoZv/uOPhrE2rHde9DVqQghzcNRY3Z3EjblfJTkzdXUVC3nW4rexNyrX3/9FYMGDcLdu3fFbiKiCdPcuUAkZQBbmLJB7/Xrpmji5cvA/v0mYnTzpokgEnnKkMGUakrRPSJh5DN//ujUT1tpmpYpo8qUVeU5MglduxZIntw0dyJ+8rxoTiS2pIwwVq4MFCxomhdlqzVoACxfDuTObUoZlYnk1q0A/U3R+shPunTRKaXKceXzaM3eFskUfnEIdpggQQLpadbOnTsFe2Z33ogAfRl99dVXuHXrFtasWSNNkVKvqSaCGjuzMQIiEagBYBiAYiKd+rCvnwEUBmB6BMPGCOiBgCNC6HykLWHCRLg+83v07T4WYbc/cIvoS18cREOcQzCa4xESCq9ZtJ1iGo3TuKERKOqAEFruJH2nnjlzRiKHVGtICqOWQqDEIwz169c3du3aVfiVcHTfPnTr84QjhO9FSK0RQa0qp8K3y6ZDR6TG8n2ZoCmJFJEwy4ibMuXTVgROnpS1CKGcslqzJpCL9LQVRlHC27ej01rpLWXUjv4vRwmJwMnklNJjaSwilDKx27vXeoTUWl0jjXv+PNC4MRA/PkcHtV6lderUQb169dCuXTutp/LxPojAxIkTIT+MpJQWapjLxgjoicAuAGMBLNNzEB/yvYgyaMzRQh+aNk/VZxBQRtHE197VwmOMxL8ogBI6RQgta/viYBh2ohRuIBgtdU4dtR4xHPnzKZT+uJDTV4CsSErpo8oI4fjx42GoU6eOsWfPnk47t3Xiof2H0LP3AxWiMpxS6lg0x36EUPjmKRzaShklQkQBSSJeSnKnhRBS9I7IExlFCylaZ03IxZIQKiNy5cqZ5kHpqEpT1jnS6zLRozRRpckpozS+VkKYM2dp/PzzEVB43tJkkutuAR49rwX2zQiIRIBSVL755hvJJaWxyL2SRI7BvhgBJQJNAXQAUIVhkRCgW3QiycsBrM5LkjOQ2oj5mnXo0AHTp0/3tWnHgvk6ihA6ElNxHEH8AxewH8nwC7JoJGjqUjStichMxmakxzM0BN3Aiie69kRrRg8+jhKVigq/dqi1oKF27drGXr16CXd+cOcx9BogiwRwCqhYkRzh22XToaWozKhRo5AoUQT++Wfme2mW1lJGKdXSVoRQJoSUgimnYyrFa+RJ2YsQEhmVUz7peIoE0phkchSRUl2VwjhKsqhMX7VGCK2ljD59mkZKzy1bNgBTp77Cq1evosalVFIyIqi2yLT7do9HYgS8F4HkyZOjbdu2uHnzJhYvXuy9E42lM8ucOTMoaj916lS/QoC0oKlIJtyvVuX8YkiO4/T69UhAT0cBSWW+WrVqzjv0wJl0jQ4ZMgTXrl3zwOg8pG0ErEUIxdbeFUYkduEkcqA07kppnI78O08ElURtIVYioERhrCneFPv338SxY8R3HBFcV9+Pg1FDTqBkxSLCLzq6tzdUr17d2K9fP+HOd4afxIDQmyoihDS0t7d58FTNoi3RHeHbZdehTAqpBpDMaEyMiROfR4nM2BKVkcmZvZRRigqWLWtK4aSuDRkzmqKFK1ZswIQJE7Bu3boY4i3yRJViLbZEZZRKqEqxF2uiMrYihFQLSMROTgOlmsjmzTehf/+f8NFHO6LSVWUxG0usWFTGvdeqL40WFBQkNY5dvny59FCBjRHwJgQKFiyIJk2a4Mcff/Smabk8F2pmQhHCRi578g8H1P/zr7/+irEYIoREDNkYAdcQ0DdlVCZgY3AFH8CALqCuo2IInyNiGTfuB4i82xPxUiTFrVvPkCHDBLdEKIeERKBikH1RGWf2jHr/GqpUqWIcOHCgM+fbPSc8/ABCQx+Zj/F0hFBrjZ6eBFBJgJ1VWRW+XV7nMDAwEKdPn/a6edGE4sSJg3fv5L3zyinypLwcgQoVKkSJ5yxduhRffPGFl8+Yp8cI+A8CNwB8BoDbLlCNfK0oUSd5hz///HOsoqeZbIyASwjoHyEk4pYS73AJB1EFRXEEyTUSM+ciismTJ8bDhz9EoVMqUS8cfEEpYiIJ6fsRxZCQcwgKMqV3i7TBgwfDULFiRSOF2kVbNCF0pKYpEyRHx+n1vgiCJpJAqsFD9G6xP0aAEXAnAtRjb+VKU2toUv76+OOP3Tk8j8UIxGoEKOaZ1VxPqAaIZMmS4fHjx2oO9bljUqZMifPnziE1FfCD2kk9QJ48eXRRLfc5cHjCLiKgByG0Tri64zoq4THqS9q5RKT0re0biF1o06UyjpRvhLfbd6LB5O/QGzUxGpUV4zuugbTdhsKSqJrWHRJyDEFB4rWSSXXUUKZMGeOIESNc3PT3Tw8P34HQUBLb0IvI2fLriwRPK6EUvl3skBFgBNyMwOzZs5E1a1ZMnjwZFCVkYwQYAfcgQF3EKEpIz9mv2BmyevXqUo0rpU8WLlxY+t0fLSRHDtSqWRPzAKxfvx4XLdXX/HHRvCY3IKAkRHpGzkzjHMdh/IgcWBXVPF4mhiKJWRz0wn60wElUR0vcQjJp7Py4izFYjzgwojvq4TQy6kIMQ0J2IyjI3GRb4A726dMHhmLFihnHjiUhZrEWHh6O0NC3ZkLojSmb7iaq8ngiCKvYvWJvjAAjoB8CadKYRIjYGAFGwHsQGA2A7lB625hSixYtMH/+fOlhDT09pz5e/mp7AFCe2Hp/XSCvy0MI6BEhtJ3i+QXuoQ/+RUmUVUQIHaWEanv/WxxBVxxEdTTHP0j9XopoD+zCKKxGD9TDOKlaWSwR1osQdu/eHYbAwEAjPaEWbSZCqDXyJeJ4mXD5MuFzhIPo3WJ/jAAjIBoBEoyhyEKhQoVw7tw51KxZk5+8iwZZB3+WqsY6DMEuvQABUtc8AUjP8a0lg5YuXVoSNluxYgX0yKLyAgikKRQH8AeAnN4yIZ6HHyFgLzInlijJxGstTmAd0mISPtKQOqougtgGpzEEO1EdTXFKikJaj0AWxG2MwSq8Rlz0QEOclT5l5BRWbQTUUtwmJGQbSJBOtHXu3BmGHDlyGGfNmiXaN6IjhDJBk0mOu4macnxnRVwcETRH74uOkArfLnbICDACghGg3lhhYWFRXqnf65gxYwSPwu5EI8CEUDSiQMmSJXH58mWvi5TTnc95AMPEL9lnPI4CEAlggM/MmCfqOwjolTJqm8CVwROswnHkQCU8Q3wVbSjUEbTGOI8p2IzqaIIDyKyK4P0P2/CzFC1shIlStNAagVRPjAvhChqE/KsLIaQWUIZMmTIZFy1aJPz60i9C6I8EzxGhtHxf+HaxQw0IJE2aFH379kX//v01nMWH+gsCiRMnBj1E69KlC27fvm1zWXLKmXwAPYGjZuxs3o2ANUJIr1HWr7K/KJV91q0LUO/UXLlMayJhRrmn6uXLpuOpvZvcK/X+fe9eu16zowchR44ckVIwvclKACBppw+9aVJunst1AJ8CiHDzuL4+HGV9DBo0CHrcP/s6NtHzd7XvntbzTeRuKs7iIeKjL/KpIm6O+gfWwWX8gdWojsbYLslRqZ9XEdzAGCzHMyRADzTGBVD/NvvnJ0ckiuBfFMEVFMY/KCL9XMJFZMSSkDa6EMJmzZrBkDJlSiOlRIg2/QihtQij6AicVoKmPF4mrHpGQkXvFvvTgkCCBAnQo0cPUN8WttiJAH14qrkRIOEYio4cP34cLVu25HYlPnC5WCOE1Gs1MBCgvqRE8EiQcdkyoFUrEyGUX8+WzdRHlfqRfvklsGkTQD2+f/8dUX1bfQCCWDVFuvvZCGBqrFq1abENAHxrJoSxcPkuLbljx47YsmULlwHYRVE9cXLU98/x+9GRtkx4g0vYiaKogDOS6IvWeUQf/ymuYSOWow4aYD3oyZ819VLHKad9sRmDpGhhE8xPWgNPnlAFc1xkwz0UwVUUlgigiQRmwn0cQ3YcQw4cQ04cQy7p5zkSQ6+U0fr168OQIEEC48aN9HEo1mbOnIX584lJiyBG0YQvceL4eP78hSC/zhA/dxA+e/Oi8QkPNkaAEWAEGAHRCFgjhKlSmQgeEbuaNQFqkWoZCSTSWLq0iRBGRgI5cwKNG5uihIcPi54l+xOFQDAAktUrJMqhD/khbWMSkpnpQ3PmqfoSAiJUPtWnVCqJX3/8g0A8Q3OpSta5NhTlcBsb8SfaoAaWSZrEjomfvXYXxXENcz67gYKrpuJC71FIOXYoXiIejiErjiGbmQRmxxkpCml93S1bzkG7dm2EXwSkqGyIGzeucdOmTYgblwATZ7/99hsM+YtgStdrAJwhXu8TyTx50uHw4VB07jwH8+btNPv1BoJG63NnjaS4fdLDU8GCBXHy5Ek9XDvts3Llyti+fbvT5/OJjAAjEDsQsFVDSK9fuwbkzWsihkT6KEIop4ZaEkL6P6WU/v23iRSyeS8C2wCQtN7v3jtF4TOjxLXLAKgFB9UQsjEC4hFwrWbOlcgeEbPz2IHOKITNUpqmulpBmdAVwT1sxGr8DxUxHwWFqYVWrJgJK2YWw7yRuzFixm3ckv4CLSOY1onnD2Gvcf/wSjRp0kToVr19+xbVqlWDIVmyZFINYUBAgNABVq1ahfyB5dGh/REVhFBdyucHHxgwdmwTzJu3CwcOXFTh1xki6i0E015k1bsjhKtXr8b06dNB14A3WIECBTBjxgxUrFgRb9688YYp8RwYAUbASxGwRQgp4le1anSKKKWF2iKEcsoofQRSiik9i+LWbl664QC+APA9gEreO0XhM+sBoACAdsI9s0NGQEbAucictkicbaL3FW6gPa6iEipqqCWMg9x4IpHBESiJaShiERl0LmJpL3KoNoI5fU4AIo4vQV160ijQnj59CqmGkERlxo0bh3Tp0gl0Dym3OvtHJdHu64MuEjeZoLkzAmetJtCbxvduQij0QmJnjAAjwAi4EQEihLJIjDysUixm/35TCqgtQrhyJdC8ObB1q+k4ihRWqQKQmLe/isoYDAYYjb79vXQMQC8Am+1ca1Q3fuvWLdA9k7cY3cidPXsWhw4d0jQlujPrA+AvTWfxwbENAdf66NoihFpSL7VF9iwjgVuxDwuQBbOQTZXKZ2Y8x0asw0wEYixIdkokAXRl3QZMn5MYVy6sQ3AwJbqLMxLH69atGwx58+Y19uvXD9moGl6g7d27F6nTBeLrdgccEEKZ8ImoNfTXiKDlunz7i1fgZcauGAFGgBFwCwIUIaxVyyQg46/EzhkgK1SoILVTob59vmxfA6gJoJ6dRWTNmhWPHz/GgwcPvGap1FCaSjSo56lao7bdcwBJg5GNEbCFAKmohoSESL10tZcBEZHSQoBEEq/oFMwg3MdsSZ6lOt7Z6BsozzMl3mAj1mMlsmMoStnsM6htXVoJrW0cwmYacO/2PpQrV07oRUstgehhl6FUqVLG1q1bg9LqRBqp6qVKlhktWqtJGfX2iJwzRNNZgquGIDMhFHmtsi9GgBFgBOwhwPWA9q+PokWL4ujRoz5/Ed2uUgWLihfHiQcPMGfOHFBtjT/aBAB3AAzxx8XxmoQh0Lx5c3z55ZcgjqD9IYglIdSH8KmpDZyLo7iEAIRKSdLWCVoCGLERG7EbGdEf9MjE2Uby+q1z/uzXePDkHAoXLixsj8nRqVOnpM87Q3BwsJGKCUU/3bt48SISITWataM0BncSKksipoZgiZ6fuppI53FhQij0r4GdMQKMACPACMRqBOjGd8mSJVEYUNlLVSoa9UO7C6AMAFJiYGME9EFASYw8GynMhRc4iy3Igc9wBaSX8r7YzTpsxlmkQHeUd6lNhbpaQS14RBPY32a/xrN315CT0lUE2v79+0HiooaGDRsaKTpYhYocBBrl2cd9mgiN2u23IIQyQfOmmjzRhNBR2whXx2NCKPBSZVeMACPACDACsRyBsLAwdOjQIQYKpK1w5w7F0vzHSJ+wNYAa/rMkXolXImCLEOoXQbOXyvkTziADXqJ9VCpo9DyWYjvuISE6SrJS1voMOupj6BzBs0ZM7UU8l856h7dJ7iN9+vRCd3zr1q1SlNDQvn17Y7JkyYSr1jx//hz/HDmCb/tTz0BXCZCj8/WOyKkheHLrCZnwOpsyquY8JoRC/xrYGSPACDACjECsRmDixIn47rvvYmDQO0UKjH30CP6kTU3a39R/cF6s3m1evP4I2CN+7iFQSsKVQIqIb0QTlMMuEKEyEb952C0Jx3yFT5yIDGpZh+tEeNLQE8heLA8SJ04sdPuoIwDVRht69+5tfPjwoSQ5KtpOb9+LziHP3UAI1RA2NUTLEfFU+77eBJUJoehrlf2JR4BafZA88rp166QaBDZGwNsQSJIkCRYvXowpU6Zg/Xpq0c0WWxEoX748Nm7cCLomyNaEheF5x44gPb+p5p+rPg7ORwCoQzB1PvPP6kgf3yC/mr6zKaNaRVgsj7dNvDriCtpV+gjT89bEnTtPUOPPqUiDl2iET21EBt1L+Gy3nzDNY1LoWRSoHCj8KqHWgylSpIBh+PDhxmPHjqFjx47CBzn49z706vtUACHUm2CpIZSeTnG1VhspfMvYISMgBAF6gvXs2bMoX8mTJ5eeQLExAt6EAEmqb9iwASNGjMAff/zhTVPjuXgAAbopIsEGekhOwnhkpMT5jflnoZkYkna6L1pfQBLfp/WwMQL6IiA69dL1CFvPnvUwalTLqGXfXLoWGb+geLkW4qcfYX2/QX3MVNXRw06hRLlCwrdt2rRpKFKkCAxhYWHGtWvXgqSLRdvO8JMYEHpLACG01nbBnSmanlZBtUaIRe8W+1OLQL169UBS6716UdcqNlsI/PXXX1Jt8o4dO1C5cmUGihFgBBgBn0UghYIYngYwBcBqH1sNUVxKit3hY/Pm6foiAmoIoT0i5joBtKzRO3BgJEqWjCnIkjbt97h7lzIZnVUVVR+hdET43n8/Jj6DQ86hUpD4ZjFjx45FrVq1YFi6dKlx8uTJGDhwoPArLjx8B0JDX2skhDQNmewREXJnqieNK4/vrnGdXa/w7WKHKhHImDGj1KaFVOjY7CNA/U2pxw0bI8AIMAL+ggAlwFOULb45YhjmAwsjuYxfAYgVrPeBhfMUPYSANxCsmITqyJFRKFo0Zs/1DBm64tYtymZyhYC6J8IYEnIMQUHFhO/n4MGD0blzZxi2bt1q7N27N0aNGiV8kPDwcISGKsmd2ho8b4zIuZsgOhpP+HaxQ0aAEWAE3IZA8eLFkSFDBqnGlI0R8EUEqpuJIbVwkOsMb3vpQmh+9GhuuJfOT89pzZw5Ex9++CGqV6cdY9Mbgfr16+Pq1f9w8CD1JtWaYqkXMTNgyJBm+PHHhlHL37r1ND799BedxWS0rt92xLFv3+2oUSNI+PZRttvIkSNhOHbsmLFRo0aYPn268EE2bw7H+iPxcXgdhWNlgkPDOEMMHREkW+/L43k6xdTZ+dtbl/AtY4eMACPACLgFAYocZ82aFWXKlAH1QWJjBHwVgSKKdFJKJSXyZapA9A6jSqQHAAoC+Nc7puTWWbRs2RJUx75z506p0Xr//v3dOn5sGqxv374YNmyYtOSmCZPgYdoM+GnZEsRPlAitWn2DI0dI1shRGwdH7zsfkWvevCLy5/8Qt249QVjYDrx8SfJKSn+uEFLLeYtLic0UGIkCGReg/wDxFcDUbmfp0qUwXLt2zVi0aFFdCuqnTZuBQkGf44ev6SmBI8ImmjA5Gs+dIjF6iOLEpo8YXisjwAj4GwJUqpAnTx7QA0kS8WBjBHwdARKzlwVo/jYTw41esKivADQCUNcL5uLJKZB44tSpUyXhoBMnTjicSkBAAIYOHYqePXvizRt/aj7icOlOHdAewMhu3ZBy7FhE3r6NjRkzo9iXjZB18WLJX/fu/TBuHD0ucUT4tBArcRE47fPSMk/XiOas4dex+dhmdOzY1qm9sXfSF198gaNHj8Lw8uVLI8ks61EPRaptxQrUQfvOu9xYC0jL9lQE0h01j8r1Cb8u2CEj4BICISEhUhogpaE/efLEJV/eeHLZsmXx9990q8fGCDACjIBtBEi3ncghdWKmW+C5GsGiOvV48eJJN2qu2gYAcwD85qojPzg/c+bMuHbtmuqVdOnSBRMmTFB9fGw8sDaAHwHQN/5PAF6WLYv//rsh/eTIkROrVy9DokSJ0LRpe+zbd9iFiJy4iFvMmkHnI47uSokNmwwcO7UcRN5EW3BwsKQKbzAajUaSWl6wYAGSJk0qdBwimdly5UT71hcVQjHuIGx6ROTURjDdsT5Z/EbodrEzRsAlBIgI3rhxQ/Lx1VdfYf78+S75U3PywYMHERgYiKCgIOzbt0/NKU4fQ3URy5cvR506dbBmzRqn/fCJjAAjEHsQoKgcEUPqHiankz5Ssfzvv/8eCRIkcFnfgTQV6ZMxjYox+RBGQAsCJc1EkK4xIoJLok6maJhaURktkTNfJIRa1mc74jh9zhtcubATRN5EGj24b9GihZSlIxHCXLlyYdCgQciSJYvIcXDo0CGkTpELrdtR1x61hMpavz25/s9dKqDuJpTOjid0u9gZI+AyAtTkmz5H2rVrh7Nnz7rsz54DJQFt0qQJliyJ/jrSY2B6Wt++fXsp5chopL9Z37bUqVPj3r17vr0Inj0j4CMIlDYTw2bmiCGRQ30/IU3AkH48kcEuPoKTp6dZowZQtuz7s7h5E5g7F4iM9PQMPT/+hwCoCpPSkIkIjn9vSso0TjXtJxylkIqM4GkhaHoRUC2ppqY5zJn1CvcenEaJEiWEXgBXr16V+N+FCxdMhLBcuXJo1qyZlFct0i5duoTEcdKgSWsSDHCWENojiO5M0XRXzSHtgNq2GyJ3i30xAr6HAH1uEbGZOHGi703ewzNetmyZRKJ///13D8+Eh2cEYg8C9Ni9k5kcbjKTw206Lv8MAGqTwYnu2kBOlAho1QogvavDlOXIhg/MRJDSQ0ebyeBTq7i4Sgg9RQC1EDUtxFKLX+s1kQtnv8ZL43XkyJFD6JV4/PhxLFq0CHv37jURQmq0TRLgoptHUwjy7UMjGrY+pIEQyoRIFIF05MeXxxN6XbAzRoARiEUIkOreo0dqktdiESixdKkkthEREYEdO7hlubsugXgKAZo7ZmIousbvUwAjAFBqH5s2BCwJofz/DBlMfuSIYeXKQLZspughHdOiBbB2LZA7t+n1gADgzBngww8Basm7YQNQvDhQurTpnEyZgMaNgfjxgVevAEp0uUhVVl5mVBNLRPAvMxG8YHd+WgidFmIlSg1Uy/wcidZomb8WYhjT7x+z3iBequegEj+Rtn37dhw+fBh//vmniRB26tRJylWnGhnRdnb/dnTsTc3pHREzy7YU7moTIRNCT4znaoRT9G6xP0aAEWAEGIHYhgClQhMh3L2rQI9nAAAgAElEQVR7d2xbulesl2QiqM6QUvFIgIbSSUmMxlWbCeAUgDGuOoqF51sSQiJuZNevA6lSvU/8rBHCggWBWbNMaaYUbbRGCBs2BO7eNRFFSldNkwZYsMB7AP/cTASpuIDSQ0ki0rFpIVxaCJWzhFDLfLyDAMYUvYmLqSMPIV/pUo6h13jEihUr8PLlS0yZMsVECIcMGSLlj7ZtK17O9NLRo2jbjS4lb0y5FKFGKhNKtYTX1eOU4/l+HZPGa5cPZwQYAUaAEWAE/BKBCuZ0UlJtlBvd/+PkShOZew9mo2iWkz5i82nWUkaVUUI5midHAm1FCOl1MluEMH9+oG5d74sOljETQUpxJiK4VNPFQJEwkcTKFULnLOG03SDecXsKV+ZrHbdZ404jR1HqJCrWZs2aBdKRGTBggIkQUlN6Us3r0aOH2JEAnNx3Ht/1ueIFjeldJWL2zndWFMYZQioTQlYaFX6xskNGgBFgBBgBRsDDCORSpJMuM5PDvRrn1A7AZ2bhD42n8uEwpX8qawgpzZOI26pVpkifZWqos4RQFqmRxWw8LV6T1UwE65iJ4K9OXQ0yIbSXIimKqLmLeLprvtaJ6K8jrqJgGdodsTZmzBjUrl0b1JxeIoREBkeMGIGffqLnAGItPDwcoaHOEB9vaSyvJGCupniqwUEeTw2B5Qih2KuVvTECjAAjwAgwAt6BQICCGF4yp5KuUDk1qvWaBGC5yuN94bDPP/8cK1eudMtUrRFCue6PonpE4KjeL3lyoEoVU2oo1QzKrysjh0T6iECSUToo/U61hUQiKWX09GmTcI2yttDdaqYJFIIxPwMYCsA5QVW55YQ3tZ0QGbETRQy1+ImLkJBdCAqqKPza//HHH9GnTx+JFEqEkNpDtGzZUsohFW1bt4Zj2u9G3DqjVM5UQ4zUECL3tqFYsCAUAwdOxaVLVzXURKpdh2UNpZrznCOEffv2RdeuXaWmtzNnzpQuBjZGgBFgBBgBRoAR8E4EiE9QnWEyRTqprTyh/GbxD3PZm3cuSOOs6B513rx5yJs3L86dO6fxbO2HWxJCqhukqioicv/+axKBIQVSihbKr1N0j15XisrIrSrkCCPN5MKFaEJI48jne0pUprM5KrjeHBV0Nk3ZhLJWQqglNVNUGwhXCKIWIidmvunzRaLjlwdRpUqQ9gvZwRmkIUM9o6mdhUQIqZk0tZxYulRblrCamZGcacHSNdGl/UFFHaElIfRUyqW2iF/z5tWxcOE6O+uwRnQJJZEEWEkUtRPCZMmSvacsmC9fPt17xqm5VvgYRsDdCNCXtPx09/59MaPLNw7kjZ4ay35z5jSpydHNxLp10SlH3qgoJwYJ9sIIMAKiESDlUCKGlRXE8DqAChUqoHfv3ihWrBgCXr/GtR078NmAAaA+Y/5itLYjR474y3I8vo4GZiJ4w0wEtaYlW1+As4TJ3nm+ReCi6yfV1FI6JsQTpyTDiSMzpPaAoq1Ro0ag1hMZM2Y0EUIa4IMPPsDGjRulf0Xa5s2bkS13LnRoTTq6aoiRTKDcLUKjJiKnZv7u7JuonRBmzpwZ//33X4wtLlWqFA4eJMLOxgjELgT0IoSUEpQgAfDXX9E9rOQaEXo67E0qcrFrx3m1jIB/IFBAkU76W9q0qH/xIpIkTRpjcfv27UNZa13W/QMCXoWTCHxsJoLpzURQbRqyuuEcExyTKIuW47S0a3ClplBMRE80IZw+5wNcPr8ZVatWVbcFKo968+YNqlevDvqXLIoQZsmSBaNGjUIGucmKSoeODjt27BhSB3yEFu2oF6E7UjyVhNKd4+lNKO3VVDrahZjvU9+RSpUqSS+S1HhgYKA2B3w0I+AnCNgjhDKBo6UqSZxl6o8luZMlya9cAV6+NMmJU1pQ06Ym0CgtSBkhVParonQkR2PR+BVIjhCm6COTSz+5GHkZjIATCKQCENaqFRrOmWP17KJFi4Luw9gYAWppTr0Eq5uJoPgiMcJYrh1URvz0ivA5S+D0mo8W4qo+krpo5mvceXoWRYoUEXoR37x5E7169YrKIogihPQUqUWLFihUqJDQASkdNd6zpGjU/m8LQsgRQDERU+e2q0GDBlI0eMOGDXj8+LFzTvgsRsDHEbBFCJXF/bREWW2O+rg3aAAsX27qR6WUEpehkAnhiRNA9uzA4sWm5sPUwPjePYAe4lsSQrlfVcqU0f7Jn7Wxbt+OFi7w9nTToUOHSvU+c2XtdR+/Xnj6jIA3ItCzZ0/pgb41e/Hpp4jcuhWvALykB1JWfrS+rtWXNf/ya2+9AFAKiMSPHx8Xvf0D1UmsEpsFY/qaiSAJxtAe6mPWCKEWoiQqcug/KahLZ77D68R3pbROkXbixAksWLAAf/9N/EwRIaQ80gIFCqAKFdQItLdv3+L8rn34JoT0ipxJuVTW+flTxE8UIRa4WeyKEYhlCNgihMrooAwJRe5IDU5WmiMVOGuNhGVCSOmiZcoA27cDFAUkS5UqFeLEuW81QmgpW07qddbGojmIrnvUa9vLlCmDa9euvZemrtd47JcRiI0ING/eXLqxs2YlCxbEpVOnEB+I8UOqkpav0f+1vK7lWFu+6fZfKyG1RzAtCa+jYwtXqYJf6cMakKT3Z8yY4VeX0PfmqCBps1IfgX91XZ1SUMaWyqizRM3Z89xBMF0hvI7nN2lwBPKVz4+4cWkccbZ161acOnUqSj8mKkJIT5ieP3+OJk2aiBvN7OnQjkPoOfChC4RQSSTJqbPEUs15sn9RhE3vmkLh28UOGYFYg4A9QpgmDXDkSAFs2rQJuXPnlj4fLWXB7RFCWWmOaglTpzYRwy5dPsO1a8cwY8Z1h32s/IEQxpoLiRfKCHgQgSRJkkjCcKQRoLS//voLwcHBHpyZ46HpFlctWdVKWGW/9ojrh+3bI/v06dJEb//yCxb37o3tALYBeOB4+l57xBdmIkhdwIkI7nfLTNUQQscESHuNoV4poN6Rkjp6yAmUqFhU+A7+9ttvSJw4MUaPHi35jiKEEyZMwLZt26R2BKItuhehLULmCZVRT9X8uTquNUIsesfYHyMQOxCwlzIq95MKCMiDcuXOSfLi58+rTxklQkhWuzZA0l30AJ8ifkQ0rdUQWkYI6VxbKaO+EiGMHVcRr5IR8DwCpAXQo0cPqc6IRCJ27dqF0NBQPH361POT8+IZpE+fHrNnzwaR6jm9eiHtgQP4BJB+jgNR5JAI4hdffYU7d+5g/Xpq0OCdRp3qqE4wpZkIrnLrNIlA2aodFBXh8yVCaS9yqL6GMCRkD4KCzMIBAvdz/Pjx+OSTT9ClS5eYhPDPP//E2LFjMXjwYIHDmVwtWxaOpZsMuHH2tYr+fdYIj5rInlqi5S7/ekcYlesVvmXskBGIFQgoBWLkBcuiLq6KyhAhlOsM6Z6MCKEcUVRDCKmcxZqAjR7KqLFis3mRjAAjwAhoQKBOqlTo1LIlEtKNc6tWMJiFe9KlSycRQ28yqkogIkid6igiGOaRyVkSQmcJkZaIn1qiqZ6AaVMJddavuvMy5n2JRtX2o2FD8T0IBw4ciO7du6NevXoxCeHhw4elHhfTpk0TfhnNmDELpSrWR9eOpDSqlripPc5dBE/tfLQeJ2L+wrfMbxzWqFFDqo2VQ+J+szBeiGoEypUrh59++gmffkodvGK35c+fH5MnT5bkq2WpabWIVKtWDTly5MDUqVPVnsLHMQKMACPgswjUqVMHS5Yske4hqn/6KaZMn47Xly5hWp48+P6tZ+VwKLL55MkTxH3+HP0B9FAIxnhuZkoip5aoORvxM52XKlVy3L//3CIy6UpNn3vmHa3Gar9NxvjpibF/21R06NBG+N9Rx44dQb3ii9NTZmXK6P3795E9e3asWiU+wLxu3TrkDsxv7kWolTA5Ol4mVHpH5PTx37Vre4wfT89yHK3T3vvCrxO/cUiNbPPkySN9qLPFXgSIDFI9DRtAxI7qIrUafUekTJkSnTt3xpQp+giWa50TH88IMAKMgJ4IJE2aVCJelI5Ln38jQkMx7s0b0C00Cbbs1nNwG74pFZiiO69fvMDzKlWweO9eKSp4zQNziTmk2oigmAhgqVKBmDevHwoW/Bpv39I9stzfUC9CqHZ9rowfkyBSD8Lzp9eiZs2awne3bt26+OeffySxuxiEkP6TPHlyLFy4EPQHINKOHDmCtMmzoUVbZyKEMuFzhTDZSzn1nP8UKQIwaFAvdOtGz3fUrs8aAdbeoF7k/rIvRoAR8H8E6GFhxYoV0bRpU6ldDRsjwAgwArEVgdYAfgUwBMAIHUAgIZwsAD4y/yh/r7BtGxJTHyMAv3Tpgt4TJ+owA2dcWms472wEUF2kLlu2jLh8mdJ3XVU1VTdedDqpM+NpJ5TzZ77E3cdnQcENkUYPOUid+BH10jJblKgM/Z96EJKoDCnqiTRqfhj3eQJ8wYRQA/Gz14ieCK4yYsmEUOT1yr4YAUaAEWAEGAFGgBGwh0AuAETF3gD4DgApeqq19HYIH5G/NOYWEVfN/1K7CPn3ekOGoOOPP+L169cICgrC7t2eiFNaW6kaQiiCIIqJMMasFVRX0+eYEDq7PuvnLZ3xDm8C7iFDhgxqLy1Vx50/fx4kKkO9CK0SQgoflipVCpUqVVLlUMtB5/buxdf9nplPESkSY6utg9qIm9bjaAki5y/7cyUllQmhlmuRj2UEGAFGgBFgBBgBRkAEApTj9b8kSXAqLAyXAXTt2BGpnz6Vonu2onxPrBA9Jfm77mBi1GLk8ePHUjqrd5ir6qK2zrdfYxdT1VR7BE4/gieGYE7+6TQCKxQUvsU7duzAgQMHYpQJxogQUo70ixcv0LhxY+GDRxw7iU5dbzIhfC81lAmh8IuNHTICjAAjwAh4DQKJEiVCZGSk18yHJ8IIiEbg56ZN0W/RIsnt6+bN8c+iRVERPWtRPpJB8S9TS+hcJY5aCKIIkRuxEb/o1FZ1eI37KQJFKxQQfqmQrkbChAkxZsyYKN8xCOGkSZMk4QU9ehFuDz+MkFBq86k1IkfH692nUDknZ+bnzhpFWwRS+PXCDhkBRoARYAQYAZcQoJZWpNZI6rbff08yHGyMgH8hQHIfU4oVQ7rNm0GPPT6tWhWknRG7TK6pU0P4nE35VNso3ln/3hRhNK0hJGQ3goKou6RYo3RREtv79ttvrRNCarY5ZMgQDBs2TOzIAKKb07tKuGRC5KofaySQiJ1o/3r5s0wxFb5l7JARYAQYAUaAEXAagXjx4uHZkyeIlyABTp48KekUsDEC/oTALwAop64bgOX+tDDNa7FGCNUSLLVET60/V1Q+1YrLqD1OS0Qz5rzT54vEN40PSnWioq1fv34YMGAAPvvsM+uE8Ny5cwgODsb8+fNFj42VK1ciW9GK6NrqsEUNnmjCpIwoWv4uovZP9Hxlf67UEMpEVvi2sUNGgBFgBBgBRsBpBG6PGoVnVapg0qJFGDVqlNN++ERGwFMI0IMNEnBRWgUA4wGcpJpBAA89NTmvGJfIkR6plSJSPtUSN7XHOU/w1IvYmMaYMuv/7F0JeExXG35tIWrf19oVtaaE2qklRRctWqSiVG2t6qotpUpRbf2oXYVorLVVUVspalf7Tog99l2I4H/eM3NlZjIzd5k7ySQ53/PMk+Wee+453z0zc9/zfd/7PoOj++bitddeM/0uv/POO1i9erWQZVPMLmX08ePHSJs2rUgbTZ2aAzLP/vvvP2TJmRddOh5OQECYlCJ+nkY8zbtXsifpAekB6QHpAekBTz0wxEqq8Y6nHcnzpQcS0QP//PMPvv/+e6xatUqMor9VCJ5AMCwRx+U7l1YAodYIXmJGBLUCP63tvAcQw6c9wsWr+/HCCy+YequJ9ZguGhsba4f17AAhr1iiRAl8++23ePZZ8iOZZxcvXgTup8NbIcyr9iRSxzF5cv4TDB8egpo1y+Kff/agXz++nb1Zo+j5eO3n664/8+6X7El6QHogZXuAIsw5c+bE8ePHU7Yj5OwNeaAWgD8BlAOg0MkZ6kieJD3gZQ8wSsJgyMGDB51eqV+/fujUqRMO7tiBXbt3o+ylS/hs6lREPnoEEiaFhIRg27Zt2LmTGXAWo9h3cHAwli5dioiICKf9BgQEIDAwEGFhYUmcdImgSBtJijFWUKM1gWZEGN1FPr3b/+xpsUjlfwN581KkxGJPnjwRa4XrLlUq+ly/nT59WuA8x3UZDxA2bdoU9evXR82aNXVfJSYmRuihUEAxW7Zs8c4/um0z3v+C3EqeADp2a/z8UqXy4+jR8U/HVrBge5w/f9XaZ1KPKOq+ZfIE6QHpAemBeB5gigrJQGgrV64EvxekSQ/o8QCV0UIBTNFzkmybbD1AfetChQoJPglfsdatW2Pu3Ll2w/nggw9AgkVapUqVUKZMGfz8ww8oWKQIli9fjj3r1sEvTx78/vvv2Lx5swSEwlO2oEmNXEZraqnRCJ3W87S20zpeo+1cRxinDDmAEjUrPl2fTFtesmQJsmbNCuKtJk2aGMrm3LRpExj1XrFihd3ajwcIe/XqhUePHqFNmzaG3rN79uwRDxCdO3cWOyS2tnvzMfT+ivKatoDOM4DnnLXUdcQvX75suHBhqmVYjx5hffYSGH07O+Yjj0agafZ4zezP0C2TJ0kPSA9ID9h5YPz48ejWrdvT/zFz5MSJE9JL0gOaPEBdNiY5vaGptWyUEjzQrl07lCxZEt99951PTJe62+S2cGZkw/1jzBh83bQpmlasiMKtW+Nh+fKYNWuWiATywXzdunUiwmIbITx06JCIFlJEPCoqCn5+fk8jhEFBQahRo4a4HLMuwsPDwQhh7dqsRrREFHmOEi3kMY5RscWLFyMyMlJEHe/cuSPah4aGolmzZsKvNP6f/ytatKjLfr3jfD0kLlpYSH2lP60psEbH677/oQMj8WK9Ek9vGXUn9+7di1q1agkwV6dOHTzzzDO6byk3QdKkSYPRo0fbnRsPEJIamnnSvXuTM0mb8c1x48YNnDlzBkeOHBFvFOoZ9u/fH8WLF3/aSRzTaOIBQgLI8U3zokqV4vh6203kXfMXeiISz+ARxqEQJqOACjDkdIxHKOMDWDP703a/ZCvpAekB6QF3HuBn98CBA0UTpqgwffTmzZvSaYnsATLD8SHWVWpbIg9PXL4ygC0AqJzlPFHOF0aZeGN47rnnRBbV7NmzE28Q8srYunWrSNd0ZTdSpRKsoXydrVQJBLR3794VgJbgjsaIoS0gzJMnjwBjBHVly5YV7aj3xoiOkhrK85QUU/5O0Eewp4BJgj72S0CopKCyn1y5cmHZsmUidZWMvWxDUMhsPG7W2Y6D/SrXvn79ujhnzZo1dimt5i4BR2BjFCC5SsFMajWHRlNc7f02YMA6O4ZRfhczurdjxw6RtcPotREbOXIkGjdujB49etidHg8QknXm66+/xo8/kkzXvXFBzp8/XzTiDjIHx1xspgVkzpw5Xn4r2UsrV2+OD99nnrVREhVezTNA9ju2YxHyYgbyW8fxBE1xGT1xGpVwG+NQEGNREHdETrSRcZqta6i1P7aTlhQ8QK1Pbrz48oNdUvCjHKP3PEBKatYu8HOeaSrSEt8D3KjlvfDlus6VALha7PeeE993WkZQsWJFVK5cGdOnT9fS3FAbkjmwJIcSX9ISxwOMqjCa5s64DpjxphgB1qVLlwSo4vNuvXr1BMgiPwYB3u7du8XaUQCdbQ0h02WV6KDSH9/D/P5v2LChiOpdu3ZNgDgCP0YPabZRQrZXAKEjuGPUUIkSElzSlH5Zb+asxtE8z9syjBLQGKm5Mxvwmd2fUYBrPMI4JSwrNq2fALKBmm2ff/45hgwZIlQlbC0eIGSUr2rVqvHyqp0N6MGDByJ/lZS8Wmz9+vXIW6ASur633SDQMqfG7zxW4EXUwimktw6b/VpAZjXcRE+cwZu4hLEogHEogNPg/LQCQ3YZ15/281z1r/Sn5foJDwiV3S0t91+2ifPAZ599JkL++/btk26RHpAekB5IFh5gXhFVrZJqxWmfPn1EqnSxYsWSxf2Qk4jvAT71Nc+QAfOjKSHv2qiZyUgcjeCOUbZMmTI9PYE1XOXKlRMRe5JvqQFCW6CndELA5wwQMtBCEEdjtJHg0zZCqABCAtO33npLgFRm5tlGHhMWEBoFTGZGBBOyJtCcCKBrGYrUmPhrGlw8vwF169Z9uuZYzsd1tmHDBjB9lBsNjEQzGJchQwbNb3eWBDLKWLhwYfeAkEezZMmCmTNniiifHmM48969eyClacaMGUWOqq2dOnUKGWKz463O22wAlh7AozUy6DqiVha38Ce2oCQauo00lsA99MRZ9MQ5hCEvxiEfdiOjDmCoBvA81R1U+nf0n5475llbfhj+8MMPeOWVVzzrSJ4tPSA9ID0gPZCkPVAKADkaWTu4NwnPJH369OBmt7Tk4wHScjS2eZHWptjatShev77LSdoyODpjA2U0jxkUrMdSgJi7lFElhfP8+fOiPSOJjDg6Sxm1BXdKKikjmo4RQgLC5s2bi4gi0/oJDpnRQUs4QKhHdsFTAGgGq6c3axi1RgTVAeXcKbGIThuFIkWKPF2jlARkRJrpnjQG8LhpQVm/Vq1aibpRNebR27dvi/RnAkpHixchZANGCLkb8vzzrAJwbwSBzF8mte6WLVvELgY/UBmm5uJ0HOChfzeiez/uzLgCNFoiYe6AoQKQnAOuLjiJ2riKEFHpoA4wsyPWCgwvYCMyYxzyYg0IlI2O02wAnHiAUG1tyOPSA9ID0gPSAynDAwsBcKt3aMqYrpylD3sguxX8MSGOj86UlKeC4GrrTyaLMupGpkVnxjQ9JW2Tx5mSeeXKladgi/9TwNi8efMEqCPZjBFSGQI3gj2FiEYhlVFIaBiJPHDgAPLnzy+ike3bt39aD6jUDSrnsi0BJ4FmwgLCxIoQegowzQNwlmif1v7U/TVu4BGUq0fRHovx3rIelQEYRxUHrp9p06aBrLm2EhXO1jbXElOUGSHUBAj5ZihQoIBgL1IzFjgyfMmBEMkqUUGSyrBmkG8U2wH+u/YA+g2kKlHiAKpp+A8bkR2TQZ1FfSmoPXAePXEBF5EOY5EH80FpDcd5mAH4tNYMOgO0andMHpcekB6QHpAekB4wzwPvAegIwMKXKE16IOE9QP5OJQpIqhgCQAUEOlcXhJBYI3mWkpbHmkEK0FNSQpoWD9jWD+oBRFpr/BIqIqh1PFoBn3oE0DmAjOt/wICjaNAgjjSGwTey3JKUihFr20ggjzFSzdpkxzRQx7vIKDM3DYjPNAHC4cOHY9euXXa0486WBhErU0tbtGghIoO25myAzH9dsXw9fvz5MZ48ThxAeBwr8SoCcRDMBdcHCJWI4tuCgOYiMuMRxiI3JoPyGmZFPD0FlFrexLKN9ID0gPSA9ID0gOceIC83H7hZO7jZ8+5kDz7oARIF8vntwoULPjM6rjvbNFCOTIkAEggqT3fuBsyHakbSyDhKYXqy5UvT4wFngNCbpDK+EBHUWqvoKjVVPcW2ctNoNCr/H15uVteu9I5pnowEMlW0evXqQsWBPC4Umud7s2PHjiJD051NmDBBsBx/8cUX2gDhn3/+KWrDuFPizgj6WPxarVq1p3mu/B9zVP/991+RI92hQweMGDECJ0+eFC8W5w7+cQx6dOZXiDFA5j7V0zWgKoI72Ix/UECUvGsFpK77a4Lr6IlLqIJ7GItcGIucVmZSx8idJxE/IxFIPW9o2VZ6QHpAekB6QHrAmAfIhxgJoJ+x0+VZScADZBxmAIDPhYlpDWxAINXZbNNAuQb1Ghlf3333XZES6sz4bMvnYAqAS3PmAT2C9FoBkpYaP60RvYSKMKqngOpJKZ00KRW+/LK1YJ4lwRVflBxSCDyJsQ4fPizK9bhRw4xOsthqIZbp27cvSJ7ljPvDaQ0hL0LBQ0b/1Ozs2bMg4qQ+C5Eq/y5YsCBef/11vPjii2ICpNdXJrV9+3bky10WHTuTaTRhAWF7nMLrOI/WqKoCCF0L2zsDklVxRwDD1rghQOFY5MBppE3w+cUBZbW7Jo9LD0gPSA9ID6Q0D9jS0ysi1nzo0GsKPf6j8HBwn7mK3g5ke+kBDR6g3LoSBWQ94AEbELhew/lmNCEYXLmSYirS4nvAGSD05QihL0QY1f0TOuUxLl3eKYJtSjCNmIw1pIzWMzWUaZ+XL18WYDB37tyqZDLKvSOhDMv8bDXilWNOASEPkl6XBYy2NLuu3g4KuyiRKhEqhepdMY2y2DXt3Yx4492tmkhdLADMnAjbOOzEEWTCKBS3ubbWSKEaa+gTlMB99BDppFfwG7JhLLJjt5C2UCOvMWd+cQA74eUn5Edl8vHA1KlTMX78eFEkL016QHrAtz1A8je++D3MGqijR4/GG7BCPkEQaKtxZkt5r2eWBJbc8vw+PBwkx2eqnjTpAU894OeQBkqWBqUWkD8veXoBeb7JHjBDd9BVCqaR1EzbSJ3W89UBmnuyGHfnG6s5HPXzbuQvXBhkrVWM+pLUz6xVq5bIwCR/C0EdiYwCAwNFxI9BOXfGz3+SfbrS4HQJCIlMSY1LLRY108s0enjrVnTrQ54nNaBkG0H0XKZhL1ahEwKwA1l1pIyqAUZ6x34e2fEQPXAVPXEVm+GPsciGNfB3Md/452vziysQqQBotbsmj0sPOPdAy5YtwbTx2NhY6SLpAekBH/bAqFGj0KtXL7sRMsWtXz/7BE5benrbiCD/f/36dZGa5Cx6yI5t9dcU0WuSxdH8Fy/Gt4cOiWcFMh0qTHgRERFCZLto0aJiU5nU6Aodvg+706tD48PcpEmT8NFHHwnGSmkWD/AJ07YWcJ1NLWB8HkTpNd/ygDNA6AogaQVoCZEyqjXl1Bigc60vqA2wTvjhMMpUj1N5UD5XX3vtNREJ5KYeP68pDcgAHAlimjZtKux8U6sAACAASURBVLIz3Rl1r8liy0xNZ+YSEHbu3FlQmyof/O4uopdpdO3aDRg4MMYKytQAl9pxbYAqN+7jOP5CVlAzT4tshdp13R2PO9YD18DXZaTBWGTFPDyjEQh7QlIjI4S+9aEpRyM9ID0gPWCuByjpxNQfZ1a+fHlBVV+pUiURNVTAmUJp73gOa/v5fc9yESWayAwB7lArgtq2Wmzd33wTzwHoGR6Ot631V3xIsRXa5q41x0GKcyNpqeZ6yzd640OcrZyBb4wqYUfBqB8BoCIJ8cihFvB2wg5HXs2wB/QCNy3ttQEmd4Lu6rV6WiN6WgGskQij+5rDAQN2o0GDALs7s3DhQgEAWYrHjTmCQ+q9MyBHVlxGDtUAIVNOb968iSlTpugDhKNHj8batWvRu3dvt8tFL9MoO2O/xx7nxMxBTADwBHhpr0FsibN4DyfQHDW9DAidA9S3cQs9cB1Z8RhjkRmThJahK2DqaQqpBISGP+PkiV7zAD/MDh48CBY1T58+3WvXkR1LD6QEDzAyyAihM6N0FOv5+V3Ldhs3bhRpRa4AodKHbZSQDx18eGCKkZ+fn3gI2blzp1DaGhccjCMAxs+f/1SUm8cILNkHdYlLlSolIoRq10wJ98rIHNu2bYsXXngBn332mZHTdZ3De8z1wnXiDatuAwJfdEgDdSUJ4Y1xyD7N9IC3SGK0AEetET5PawYTipQm7jotP72FtKcXoWfPTnY3i1J+5HUhmyiZRCnnxwxOMozyvcsgnhrD6MiRI9GgQYN4WSXKhVxGCPlFwg8iMoS6My1Mo44DZYFuyaKB6PQ+EwLUAKFzgKV+nj2o+gm7cBV+GCr2NbWkqqrXDBrppwnuoSduIAAPBDAci0yw7Iip+cExYqiWQmvmG1/2JT1gjgfIVsd01N27d5vToexFeiCFeuDjjz92+f0cExKCiLlzka5/f2ybNQu7791D2ubN8U94OPZfu2b9zokT3D527JgAfgR169atswN5dC8jf8wWEgLaoaF42KyZIPggyzjTRRlNlIDQ3IXIBz6m9DIDy9vWvXt38WBJIG+G5Xcgg7nsAAIZFZSWlD1A0KYXuJnV3khELrEBpNbrp8Hkaf44eXSJS2ZbpvhzY/3UqVNiAelhGP3kk0/w008/CVDozFwCwqtXrwpmUD68qZkWplHbPpiWkjFtLrzdgaQVzoCQPpZPLSmgW7AaX6AC1iNnogJCix8eoyruoyduog3uClDI1ynxBlMDhloBstpdk8elB6QHpAekB5KqB8h+uGLFCqfDrxsYiOvbt6MYICjUivr7gyAxy507eCc8HKzg3xAQgMMNGwKhoYjKnh2ZmjfHsvBw3MueXYBD1vwppAb8neCkdfPm6BAejh+bNcND4GktCwfhLGVURgiT6urSP+76NiCwlEMa6EmH7vhAyqCDtKTqAXeAUEsNoVaApCXCl7xIaWZOjcX9J+fsWECpj8lMC0YH+blfr149O31CrauIxDNkLc2ZkzgovrkEhGz67LPPYtiwYap5qWxryzTKGgTKTfB/3FEk86iin6EM4ej2f/H+5w80ACB3gNGRgdR55O8ZxOAGFiA93rAKXdi20wqwvBMxLI5YAQx74g7CkRFjkRG7RFKOGjDUUmOodZnIdtID0gPSA9IDSc0Dc+fORevWre2GzfqQ9957L95UlNpAkr/QYu7cwfnQUBS+dg1F/P1xIyQEd/LlQ96oKDyOiUHa8+fxaN06RIWEILX1nBq7dmH6H3/gWlCQ0L1iGilZ7tyRysiU0aS2qrSNlzqAtrWAh2yigO4kIYoUKYLZs2eLulamJEvT5gHWjm3evFlbY6+3IlAzK+Kntx9PI4TeApBax+W+3aRhO1G6RrWnd5CKDdxsK1u2rAjSLVq0SKTiU0OTGGvGjBmoW7fuUy14V7f+3Llz+PLLL0UmgCtzCwhbtGgh6g6IRvUaJ7F69WpRBElESmTK3xU7vicS730UoQP4aAFAzgFhU5zHlziEBqjrQGSjvQbRNUAzB1BmwyP0xG30xF1sQTqMhT/+FsTeasDQ3fX13jXZXnpAekB6QHogKXmA39Mkb+HDwa5duzzWTEsHPI0sKhFG/gzq3Rv+LVpgcKNGGAngelJykhyrxx7gurDVBGSMwVYS4qLHV5AduPJA6dKlBXEI9eeo+Z34ZoYgvV4gqLdmUSspjN5xeJeUZvLI8yhVudDTW0wRehLKtGnTRgTX+De13/k39Qe54cZNQZJ/uTOWAjC1f8mSJcYA4YABAwSYYw2gXiPZzD///IP69etj/fr1oviROfGKMV3gu0GP8eSxI+DxFGA5Rg2f4DvsQSo8wTcgjasawDJ7PPrn010I3d/DZaTCOPjjd/CjWO+4JbGM3jUr20sPSA9ID0gPxPfAUABVAXyeMSO63ruHjoAAhXxJIJB8V0x5BxBIyhkFBDonrk++vpAzs/WAETkGvcBLS3tXrKRmpqRqjfzpBazx+02VOg36f7POrsaPZDKUlWANt4Khjhw5IhimmzdvLup+SeRFsOjOmDnCCOPAgQONAUKi0v/9738YNGiQoffC+fPnBSikaG7FihWFfoZirEkoXaYGOnUksYx3UzjX4G8Mx3NYDgJSNWClADg10hZtshPq13OdEvsWotET0YKZdBwyYKImYGgLQCUoNLRw5UnSA9ID0gPSA8IDXwBgUiplApQEP9Ylkn+8pw0wPCP9leQ9QIVmRQ6C0UA+QRAArrb+vJXkZ5g0J9C4cWMhRh4dHe0jEzBbkF5vraAn7RMO4FkE7R2v5/r6oRMz4OjJJSKd2tZIIkM81qNHD2TPnh2PHj3CrFmzhIYs6wHJSGyLr5wtEhL6kYiMOtOuzG3KaGRkpKgTmDNnjumLUOgdpcqFtu9yn0mLLqAxgMbI4H3MRk60xB1xY2wBkxG20YQ/vzEeoCfu4wXEYiz8MA7pYPlgVhu/BISmL9xk1iFz0ZluxloOV5pmyWzKcjrSA9IDGj3wvhUQEiREOjmHiU0Ehh8BmGAFhywEkZZ0PBBoAwJrOaSBkklWWuJ6gMROFy9eBBkiGaBJfFMiYXojYr7WXisw1NpO7/zi9ztraiyin5y3I5Rxdb9JNDNu3DghTUNRejUjUdiWLVtE/aErcwsIeRJzVJmvqpafqjYYZ8cPb9yEbn2546EFEKpF9pwfr4NL+Ak7UV1kv6sBKG/qAhoDtBa/Wc59AQ8FMHwLDzEW6XCtSxdUalhf1I0MH/6zk/lJQGhkXaaUc15//XWx66TYvHnz4hFUpBRfyHlKD0gP2HuAUcHx1pTBXSrOyWMDDMOtwJAkI9IS1wMkcCGRBPUhmZU1depUkFLIthbwqgMIjE3cIfvk1anv9uABSRATx6pVq4bt281L0u3SpQuOHz9ukOlVL4uoltRPTyJ+WkhizEwh1XI9rSm19imvE4YcRpmaTNTWZowU8kWdWHd25coVdOvWDZcvUwDGtakCQoaqGzZsKIpZzba1azdg4ECSVxsFauqkMF9iP/LgPj5BZRfX4ay8d331lFH91y+GWPTOlA69bl97ekvKlauCQ4co8eqsBtLsOyf7S+oeyAZg9u+/o2mrVnZTKV68uKgbliY9ID2Qcj3AiCAFLfhTjzgAP1eUiOEiKzDck3LdmOgz54YfN/4U21u2LIoePmxHBnMi0Ufp2wNgyRN5MNq3by9AdVK3Vq1aCYKao0eP4rnnqMutxzzRH9QXQWvYsCpq1aqEQYN+s0m7dJeqqq//+KmcZgFX4xHFAQP2oEGDAD03RFNbapmuWbMGq1YxAdwDQNi3b1+wFrBjR5aRm2sTJ05BiXpBGNyNe4nGIoCWEbkGdEuwFqEohgVgcouzdu7PVx9XYpz/BBky+CE6+tLTG1K6dAUcO3ZUAkJzl2iS6o2ctNz9pSgwf7p68XgMgLRLluCZ5s3t5hhYtiy2Hz6cpOYtBys9ID1gngdIHsOasU4AFhjsNqMNMGRfJJ8xL75hcFAp8LSdO3eiSpUqT2f+ScOG+J/U/9O1EtKkSSN4NMaPH48zZ5J+pSwZS0NDQ7F161Z8+umnunxhkZrQGyHU294CzD75pC0++eRtFC7cBk+emClzoXc8xgGe8xpC58Cz7/jHOLF+Jrp2NR9rTZs2TQjYf//9954BwgULFmDkyJGGiWXcXZ00qNlyVcBHPXfaABlzAdZ1zEEZtMBFpNcYCTT3+uqA0jiracuWLTCuXnWE7jmAvlOnO0hq2Par8z0vm2v2APP7WehNKmBvWXYn4M4Z6MsBIMrmdcHhb9tjJK7ml8FPP/30dNjXDx5EuuefB//Dly+QW3vLp7Jf6QHpgfgeoLbc3wC+AxBqgoO4SaVEDLdYgSGZKqUljAdGjRqFXr16iYux5qhEiRK4di0usyhhRiGvknw84E5uwqwIm7N+tKR8Ju0I4aixqXHjygZDMn9q64uEMr1798Ybb7zhGSCkiGHVqlVFiNlsu3TpEqJOn0avz254BRC+gCuYho2ogGY6IpCJAQhtwZu+SOkC3Ec40mCB2LVxFSk1+87J/ljEO3r0aHC3jcbUHKZiUH9Ti1FIxF00zxbw3XcD7BSQR/AXFy/WMgJLG0b+AwICxEMC60v8T53CZwD4saEAQ0YTpUkPSA8kbw9wQ4lgkDWArEg32whLSD6z3woM9aSimj2WlNQfHwKzZs0q0h4jIlIG5U/q1KmFgDc3PY8dO5aSbreX5+oMEDr+j39rraFT688TWQm9ADExdAvjgO6on3Yh/7PPgkEGs406hTt27MCzzz7rGSDk2Qw1jhgxAvnz8zHVXNuzbQ8++uKKVwBbLxxEOdxAN1TzCuDUXntoHPBZvO06JXYs7uMgUmGseAM6I65RdBnNvW8pvbf9+/cLORVb69+/P8YOGmSXqukqfZO1Nu4ieLbRvHuJ4OwKjCACYitFAYbaoG4iDFZeUnpAesAjD/CxhKmdmwD086gn9ZO7WYEhWUuZSspaxeRsBCcEY3x9/fXXyXmqPjU31k4SFEoz0wNGavi8GTk0CzDqBbBa27saX/zzRwzaj4A6lcy8WaKvCxcuCIZalv6pmSqpDDt45ZVXRJSQIvNmGwXqF29Jj10r+NhrLsvnXPyDxSiEcJBm1XOWT+0A0FNdRe0Ash8ewB9P0BdMznFFsiPZRs1ct5kzZ8atW/EVmR7Pn4+brVrZpW3aAjv+roBA91xPZo7Ws75YfcKIId/5BIa+QHrt2Yzk2dID0gOOHphv/Wz6IAFdwxpFRgy5HUxg+GcCXjshL0UGwEOHDj2NWCXkteW1pAfM84Bt/aAWQGQ2EPQk4ufbKadVmkajfrn/8NprDcy7XdaeqAXP6OCff6p/wmoChEOGDMHevXvRvXt30wdLqvsqxRqh86f/aazx015zdw5zURtNcRIscXeViskpxQE4f/8YhIRsRmQkaZrJwGQ5L0eOewgO3oX164ugbt1TWLq0BCIiGOfRl+JpcaBeVlPXALEzYlALsegE0s66I80x/dal2A5ZZP7w4cN4QqB7w8JQr2NHMAE6uRm1qggMq1uB4S/JbYJyPtIDPu6BFi1aCJbD2FhzhQGmAMgAoH0izT/YCgyZGk9gSHAqTXqAHvjoo4/AOkhpvuABV6mhRlNGtQA8s+QoErIfLaQ19oB6yk+ZsSvyN1F2ZLaRDKlixYqashM0AcLVq1cLLZuffza/suDgwYPImr4g2nfeoQMoqUfQyuIGlmAVSqClQ7/qgCwg4BQCAyMRFlYN0dGWyFtQ0BEULXodYWGVER3Nm6kXCCqpm3rPcz/el/EQvRCDl+1Ic5RrOUYqzV5qKbe/sLAwdOjQwc4Bq958E7UXLMBoAARM55KheyhczFTSilZgSDFqadID0gPe80CmTJkEPTx3eXv27CnEiG2NRCEUHbbVorpz545gEnRFIOLv74+QkBAU2bYN2fLkwcZcuRAezurBxLM2VmDIb1wCw1mJNxR5ZR/wANf94MGDRR0gtdakJbYHHGsDEyoCaPZ1PGUNNX884VMe4daDCJQrV870m8z3z7Bhw9CoEUWE3JsmQMj0OBY6rljhnWz/Q/9uQvd+ikC9OmDTImT/Ho6gLqLQAXyE1RORA3LkuIPg4K1YurQcIiJywt//AUJC/kNkZDZs21YQwcF7sHRpSZQqdRVFi95Epkwx2L8/Jy5d8serr55ETExqREVlFD/Dw4vD3/8hQkIikC/fffG/OXMKIiKCUUt1HUXnwDMOVFZGLKYhGpXhrzJPtaUgj+v1APOyK1fmBkE0li5disWLF6OY9aGGBApjAQEOk1tJ+9tvv40Ls2eLiGEpAD8CYJRBmvSAmR7gA2GNGjXADcmUaF988YXIyilalCUPQGRkJAYOHAhSiDsCQhKHkBFcIQ0JDmbcDS5B3quvvorqpUuj9Jo1mJ4nD7L6ACBU5kTVPKaSMv+GwDAsJd78FDZnZt2YBfq4MRITk7BUaHyQZ3Aj+ZqSLqqlZk8BTGYDJ7P78xVgmBqTvjuC0nXNB4NcjyRAJIFnlixZVJenJkDIXipUqIAPPvgAZcqUUe1UbwOLQD3fwMYAUoECWVC+fH6sXEn+MgugnIr12IzcmCQeWdUAYfyIY3DwNly5khHLl5dBiRKX0bz5IYSHU9z+iR0gLF/+MkJDScHxBJ067ceaNYVw6FBWhIQcwZ076QQgDA62MHuFhz+LgIDraNjwEkJDn8W1a9wL9SximBePsQ93kEekxarpLOq9M7K9UQ/kBUBQyNdcKzBMDgLN5cuXx8yZM9GwYUNcuXJFCFczYkiVT9YYyoc37SuGpAcknOCDvLT4HpgwYQK6du0KMqSxtCAlGSOBY8aMcTrll19+2U4gmxFCR0BI5uDAwEAwk4HRwE6dOoEAm5HDI0eOYM6cOeLYmkWLcDtVKuTKlQvLli0T7ShgTP26oKAg8f/Nmzc/7Z/EBIwssh9vRxRJaEVgyM8WJg1OsnqDNdw0b0r9pKS1ZjtX1hnxvca1kVCWNm1aHDhwQES5d+/e7dFlZ8yYIdLuSpUqBTLkJ4Tx/Xf8+HGxecPPrORprnQA9aRiqgG65JpCqjbv1BgwYDMaNKht+tI5fPiw+B7Zt2+fpr41A8IuXbogY8aMqjoWmq7q0GjatDBUqPkaPn2faaPaawQVAPTaaxVQu3YJfP45pTEs5x/DPLyOBjgg9hnVAGH84wEBp9Gw4VGEhlYX6aO5ct0VgNBSS7gbS5eWskYIbyAs7HmULXsVDRueRmhoOVy75oegoNPIlSsa8+cXRUjIMWzblhM7d2ZDjhwPEBzMGsS8iIhgVM8xvVM/QHyIm3gGmRCjOk8jd0ee44kH+OiiAMM11lRSMvklNwuy1hiSup7AcGZym6AJ8+GDLben+AooWhRdT54UvXKTjQ/p0uw9wChXy5Yt0adPH/HAlZKMIIzRUWfGh3XKxSjmDBAqEcL58+cLAMfoIusPewQFofTzz6ND374CFM6dOxfp06d3CwgJ/AgwlSgIf3obDNrOm5tOBIbcij4+cCCC+vcXh4cOHaqpLiYlrRtP50oppVWrVqkSUBQpUkSIXCvrzNPrcn1xE8JTmzx5Mpo3b44XXnhBsCsmlLF8hBsq3CRNnqYG/FyRtqidpyfiqDei5wsAU31+w3/1w751U9C587umLx1uNt+7dw98X2gxzYCQaSqzZ8/GV199paVfXW22bduGArlLIfhdEsvoB4SOgO9Z3MY2LEY+vGU4Apcjx1106rQJmzYVQ8WK57BtW2Hs3JnfC4CQrtIDWOO3P41bqIOMOBUPXNoyq0r5CV2L0uTG/ChTgCHj2EwlTY6JcK9YI4aMVxMYMjqakoyRYQX0lbT5nf+7yQdaawox04i7rV+PfGnTIluDBnjw4EFKcpOcq4oHmOKTO3dup602bNiAunXr2gFCVzWEbMSH9gNLl6J7RASylSiBNc2bY9n69ahduzY2bdokykHcRQgV8MeIITME3NUmevPGcsarrlyBX86c4jL379xBjcyZwb3vxJDEIeh48cUXhc6dt8ppvOlPT/vmukrIjQFPxyvP98QDWlhFjZLLGD1PC+BTB2SAegQPQufbiL6iut/Cp9zB+atHRUaH2cZNM5b42G4guruGZkDI0GPjxo298gHAGqxTe7ah25dkT9MSIXNPKtMOx/AGItFKkOUbB5hBQQdQocJ5XL2aEbNmWchkcuSIFmyj9hHC8qJOsFOnfdaU0WzWlNG0CA8vieBgSxVZeHhRBARcQ8OGFxEaWsRNyqgzUhjXftmCO+gNP2wRC9ad/6T8hNlvOCP9vW8Fh5ShIPnMH0Y68fFzSOXEGkMageFCHx+vnuExCuoK9PETjO925WULAOMLlQAbrP5JjmtAj09lW3sPMN2tcOHCTt1yYOVKvNC0KZQtBGcRQuXEAjlyoGtwMFotXYppERFYUKKEiKAwLZB1hNyM1QoICQAobMzIYmIJnPO6xYsXF9OLPXcORwoVQllAgEK+9tr87k1SL0ZVbetyKMv133/c0JYmPZDcPKC1JlANWKkdNwoMtbB6eiI7oWfc6gAwDlymRlbcx/BBh/Bs1Yoitd9s42c2I/5aS/00A0IONG/evPjll1/ET7Ntz5Zj+OhL5nyrAUJe2X1EbSz+xTFkwUjxVWEcEJYocQlvvbUTO3cWskpQxMlPOAJCgsWAgCi8+uoJB1KZklZSmePIly/aSipTCBERz2io+dMSOeTD9h1MRzoslIDQ7GXp1f5I886oIe8yI4bJkVWPzIGsMSSlPMlnlnjVo8Y7J1kHHzSZBUGCIKb6OgN9jPqldwP6ruocApNESKLxms7zZHPf9kD27Nlx/fp1w4PkOmTUz5kdHjwYRb75BjMA8TrjpIaQ53UF8JW/P8JDQrArMhLzly8XdYEkqSGoY/+2gNA2vXTdunV2tYJKyihTWevVq4dZs2YJMq2ENo75448/RppUqfBw9GjcnjEDFLrnJg2Zj1nNr7z4GOcMKJoRiy9YsCDOnj37dPrNmjXDX3/95RV3NGnSRADxX3/91Sv9y06lB9x7QA9Q0xNJUwNaasfNSiE1+zrax7UU3+DYsPdRuUYJ0xfhxYsX8eGHH4I/tZouQPjaa6+hUqVKeOmll7T2r7kdBernb02N/cu5x64FCClALz5A3IN5eA+1sR1MLfEcYNqPRx2QWrQMDyMyMhOWL2flkLpMhms2UbXxP8E43MMBpMZYcHdCbXyab4lsmEAeYDSNwJAPNQSGyZGxk+CXwPCaNSK2PIF8q+UyDRo0EEQatHsHD+L6888juxvQx8iumXYJANPhDpvZqewr0TyQL18+MKOGRGxnzpwxNA4CsL///hvZsrEGPs7IZFinTh1kuHZN6AbydaVECWx44w2sWLAA5x8+xHOnT+NbAHcB8fNwjhx2pDJM+SSYY22hLSBk+h8BI2sXydIYFRUlfvKaJJFSUkXVGEwNTdjgSd8AYMYFRe5XOfRRwAYc2oJFVus6AsVIh3NJ0f7KK6+IVO6pU6cKYXlHmz59uqhxZWSQ7c3Wh1SuRy2+559/Hu+/z5lKkx5ISA/YitFrATpqgFDtuJ4UT28COU8iitoilpMwClFNy+FRjWfAZxCzjd8fe/bswR9/aM8/0gUIqUO4ZcsWwTZqtolahgKF8V7Hox4BwlyIxgnMQhZQI06NdVMP8HSvI8hU0k6d9iJTpofCNZSdCAsr9VTHUB2Yuga4ajIb3yAa6fEE/ZBOIwA2++7J/szwQBMreUJpayopwWFysxBrKin31plK+rcPTLBmzZrYuHGjGMmR7dvRODAQxh7jjU1mGCC2cj43dro8ywc9ULJkSY+JcAoVKiTq/0qXLi0o+ffu3SvIAe7fZ7w9zshNR2AY8vrr8F+4EDf690evQYPwmw/6xRtDehNAKABSzahJmPMRUokg2oJE5usoIDEyb178GBW37UMGTNZOSpMeSHkecASErlIi1YCenuN6IpJ6AKQWQKulP22AL67mMH77/piFBtiDiGnf4dL5A+AziNnGbE7WOFOHUKvpAoQEg6SlpvK92UYa6/tX7qNVR5LzOwqqawduryMS7+MgmqGpTmBpHJB5GtFUA3xq/XfGfdRELDqLZDaamr/MvnuyPzM9wAc8Rgz5k6CQr3tmXsAH+nrPGjFkjR2B4bpEHBPVf3Z26IARRYpg1qJFmimazRoyNwA2AyCFSEKQY1SrVg0jR45ErVrUaJWWXDzw44svoveYMYgaNw41p0xJ0E2NxPYhi0MICvn0wBRSvcb3HoEiQWKj2rXRfAOre+OMkdqbN0kLJU16ICV5wBGcaQFMiVFzqKV2z+yIojFSm05YhS8xF/XwP0ye/AyQ/4mQBDLbKIPCrA5XbNXOrqcLELIDSk+QqlrRAjJzEkd3n8T7vUnFrgZoXB//EVtwHekwBNQM1NIPZ6Clnau0T/WUzrj+9ZHFaNVlbIYYfIAHaIYM1tuhNh8z75rsy1seCLACQ9aYkXyGwPCyty6WSP3y4Y3kMySDIDBMDEmO6YwMAvg+kXzAy1KJcBmAhKoSatGiBZYs8dWKzkS8EYlwaTNEuXNZ13ALAPWsEUP+fioR5pOYlyQoZJ0vU0iNCpWwXu/UqTjPnTx58imRTWLOTV5beiDhPeBLAFAPoDNDBsNVpFJvhDBu3E2wG4vwHephBLajDKZ+dxLF6pKtwFyjRmubNm2E5IQe0w0ImSvPGkJvhDhZRxiZNjfCvmG6hrGI3WYsxJeohnXIZ1Do3ihA1AsMbSUh1ACc+xrEKniIqbiHykKc3n1qa9xxPctEtk1MDzxnBYasIFEihsntQe9Da8RwmxUY8mdCGGNkswEUSaDonKs58eH9awDmJ44khBflNYx6gGCQNXpt27b1SIeNou2MXylpx18whRQA15VF7TLlGDeYvrSCwsUGp82Hqddff13UEDJNlyUtZluWLFnEBjtrzcp6sAAAIABJREFUNaVJD/ieBxwjfWqAzNlxPamiRvrXA1jNShlVG6fz65TDWaxHH7yHj7EIdfDpmBhkurzVK/WD/LxiDeHq1frEzXQDwsGDB4svsK5dyWFmrm3duhUFcz+H4E62AvXaAVpGxOAWpiA93sMjMTQ1oOV43DsRPE9SYC0edj+PvHiEvbiFvFDCzmrzTn7yE9SEIiX5jRs3zF2UPtQbSegVLUPuhDNqeNCHxmfGUD62Rgz/sQLDXWZ06qaPPwGQG3Ccl6+jpfsDALoDWK+lsWyTbDzgqSg3iyNYxEHh9hgbrxAYdbaCwohk4y1tE2lmTSH9H4AftJ2S4K0+++wzkI22b9++CX5teUHpAXUPqAEfTwCgGlA0WqtoFCCaHVG0Hz/lJdbhS/yKlzFGcIqnQfiUqzh3JRLVq1dXvxU6W0ycOBHlypVDv379dJ2pGxCSjrpXr14YPdp8ygvuxp36byve/5rELK4ibq4BUhOcwtfYifpiX9TZ+UkT8GkBlLG4Dn9kwUPNMhu61olPNy5WrBhOnDghqNQpwpncjWykCjBk0h/fidxCSS7Gj2Y+zLIUmmyklKvY74XJNQdAQhfWDvmCcb4cS0dfGIwcQ5LxANXv+B5hpNvRPrHKT/Ab0aKGm3KsmBUUUsyKKaSWTWJp0gPSA+oeINhzB/jUAJ2z40YAZmICPLXxao84LsFg7EdRfCm26HheGkwfuBl5a1QDNU3NNgWjUSJIj+kGhE+ePEGGDBmwaNEike5gtq1duwEDB3KfUz8gHIitSIvH6IuqhlNOtaVcOossmpcCGj8iqA5kT+MmaiMjTovFphYhTAjqCrNXhvv+hg4dKih2qd+VUowVowow3GIFhskpusSPSYIkgkPW2LHG0ExpBtJGMLIy00cWTKugIMwdPBjncuXC7N9/x+efS95RH7k1PjsMphlXAdDazQh7A+hpjRSyVjal2VgAgVZQSCZRadID0gNqHjBDbkINUCX88bZtq2LWrN1WXm/tgM7CA642Xuf9TcR4PIMHCAYT+eP6GTBgNxo0eEHtRug+zrpBpruTjTpVKo5Zu+kGhOyamkSNGzf2Sh0htX0CqjXHB91507QCG0u7v7EIP6ES/oKj9p9x1lKLK7WMw1jNo1n9b8Ut9EIGbI0HCN2NX/tCkS192wN84CM4PGEFhkyDpHYVN3CY4p2UjZTwSsSQQtwEhp6mwAVb9cuo/+crtmHDBtSuTW5Zi1WpUgW7d/NzUJr0QHwPMEWU72zWGKtF//jZ8BGAV5JhmrmWtcHPx+EA3gUwV8sJso30QIr2gF520cSICKoBNPvjJUrkxqBBzdCu3SwngNCMlNH44/kG8/AS9qG+yEWyRAYJLMePz4Tt2yejQwfK45lrrB9ctWrVU21lPb0bAoTff/899u/fj27djBA8ux/evn37kCPjs2jfmUlw+nQE72M88qAjbiGtGzF4veQvvtBeXdh+EW4jDOmwUGgRagWwepaKbJsUPMAHHj78Zfv6axT93sKbSR2aESNGJIXhux0jJbqViCHZOAkMjZLrMAWV8TcCZ18xRrgrViTxvcUoC+ENMgtfma8ch2ceYNSc5Et81NBiVA/m+4eg0Bsp2FrGkJhtKP3M2uswAN8m5kB84NpZs2ZNsTIaJPO5deuWD9wFXx6CWqqmWQDQSOqpt3QK1QCmvojiu1iLrzEf9TAM50Ee6DhAOPPXWFy7H+EVfdMJEyaIfo3UJhsChP/++68Ag2PHMhnDfNu9cTN6943WAWyeoDbOYQQ2IBCtdJynpE5qBVDebq+eGuoqpXU87mAfUmMc/HToOCY/chnzV2PS7HHbwoWo9joFK4C/Zs1Cs3btkuZEnIyammF8sOWLxDoEhud1zI4Pxk0AvKrjnIRo+tVXX2HIkCHiUtR8paisNOkBZx6gED1TQavpdE8PAH2soJBSLynNyD1OUHjHmkLKnynRNm7ciG+++cZQFCGp++t///ufkBWhFqs0Zx6wTRdVA4Zqx7UCR28DQ+9EAF2lkjbGfizGENTFMGwXORz28xv5/RFUrvW8V5Zfz549QVBom22k9UKGACE7p5DizJkzwZ0ms23VqrXYfSk7lk6+4qaW0D5Fsw92IB/u4mOQSN4dwONofQUAmgcwv8E9+OEJvhHi9OoRRSk/Yfaq9a3+yGD344+kmgAe9+qFr375RaRMJSfLb00lJTMpQSFnq6bTyNwBRhW5bUQxeF8zEiRR43Xv3pT4uO5rd8M3x8PaYdYCvgdglYEhMq+HvJaMFCoJycHBQEkK+FltyxZgORmdPLSAACAwEAgLA6K5x+tg/v5ASAiwbRuwc6eHF9NxOj8vgqwppNt1nJdcmlJr8fRp0u2kPGNdFUsppLnygFb20IRopwY4zTyuRXfQPXBt3boIurydG1XefAHvozsWCjxiH1l8b0AMcsdsQ9OmzFkw127evIl27drhzh1jW12GAWGzZs0EXWr9+vXNnRGAxYsXo0iJ2viop/INoQ7g/sSfmIbnMB8lkjDgMx4hfA/38SIeojP8dUQIkx+5jOmLMQl3SHDBLz6/yEj8DIC1eIyqeVvKIaFd9qx1XnzQ5YMeX9ddDOIbq3A1NdqkSQ8kRQ8w+Zuf8pQoMWrUNB1gBYXlgrnBGwfacuQAOnUC1qxJWJBmdC5GzyPzKFPPmWbPNFJp0gN8pm3SpAkGDRqUQp3hikzGk0ifJ8DRTMCnlhKqdlw9ZTQLYrAp/xhMvFARvwi1A47f/rxRY/1xKmI+Xn3V/Bylf/75B5TvW7ZsmaH1axgQMuxOEoSPPmKpurl2/vx5XL1wAR9+Sk05LTV8T3ANE1AO7REVDxCZIT+hFaiZF/HTy7LaHA/QE/fRTDz26x2vufdP9uabHiCxAoHhQABDfXOIHo2quDViSLCnRAy5T/buu+8KAiz/VKnQevNmVJoyxVS2Uo8GLU+WHtDogaCgIHRs0gQvb92KYnPm4JrG81w1Y4Sxawng9+bAr+HANZsOgxg+o+yLNUpoG0FUoodsU6AA4OcH5MsHHD8OXLkC1KgBcIM6NBQoWtQSIZwzB3jrLcv/lUjk4sXAoUOJEyFUfMKkbKaQUsCeqbTSUrYH2rZtiw8//NArhIlJw7OOgNBTQKaXnMbT6yXk+fEjikvwIw6gMPqATyHOAeTon/cjV/48KMAPT5Nt1KhRqFOnDj7+mHlT+s0wICT73RtvvIGpU6fqv6qGM9au3Y6BA1n46whu4gO8AERhOlagPFgnpd7euayDt2QjOFn1CGccANTTPm6uVfAQobiNKsiiM0IoUyc0LMdk04Txc4LC7NaoWnLSL1RuEjP2GQltA2DvsGGo08f+Ue/nn38GU2qlSQ8kJQ+cPHkSRYsWxePYWKRLnx6PH3ue4dErACgVCMwOAzY6Semkfwj8cuUCwsMBRg8JDpcuBUqVApgSSrBHI+Bj2ifTP5UII//vCAjZD/skWFSAYkKnjNredxa9EBT6pUqF8KAgzPnLl6imktIKlWNN+h7QC+D0tlcDbFprCbW20ysXodav6/FPwBRkxgO0F9Xdrq87YMAxNGhAjmjzjZvfCxYsQOXKlQ11bhgQ8mpEuD/99BMKFixo6OLuTho9eiLqNm2N3l2Z4OYeUH2IXSiPK+gKJX3VWwBMbwRQa6ROazvX18+HR9iDG8gLfr3Zglu1CCvvggSFpi9gH++Q6ZUEhowUDvbxsRodHku2t0dFwT9vXrsurl27hpw5cxrt1mfPK1SokPhM3sana2nJzgMkcyPzLIFh8eKMh3tuBHRBgUD3MKB1NJAtyBLho0VFWdJI33zTvr6QxxglpBHUsQ1rARWgeP58XNSPbWwBYWSkJeqo1Bb6AiBUvPh3nz5oOGwYWA7zlwSFni8u2UMS9IArIOMuZdSTlFA1AOYOcKqxjepJAdU6DscUUMt5/fAHGgl5CaYau0otTYWRkzJi/fKJ6NWLAvXm2rlz58RGNzMsjZpHgDA4OBh58+b1Si7s9u3bUTBHSbTrzDpC9zqCc7AES1AUvwk2H0cARNdoBYiugRn1HdesGYxBg2ZhzRpbjUQ1wKX0qaWdZ4AzFpeRATkQq+Iv5xFSo0tInpdUPVDUCgoJlxhR25pUJ+Jm3DExMUiXjlIs9ubn54eHDx8mqxkzjZ/pIlWrVk1W85KTsXggR44cgjmO8iRkSTTDSpQAmjcH7oYDw69ZiGY2IQ6wKYCQqaCOJDNKlC+5AMJSpUqhZcuWgoxLko6YsbpkH0nLA+6And4aQr3t1YCoHsCmzEMNEKodVwOcluMdsQH9sAj1MBDnQA501+eFh8biwtX9qFZNLz+0+koi98rFixcRzhQMg+YRIPztt98QFhYm6Iu9YUf/3Yr3+91VBXRnMQl10QonkNk6DK0AUB8A++qrNzF79nqcPHlBc22j1hpIbe3cj/cMrqImsuAMuND1AlBv3EHZZ1LwQBcrMFTqC5PCmLWO8cCBAyhXrpxd82PHjqF06dJau0gy7Qhy8+XLl2LZA5PMjfKxgTKyR1KZ6DBgZLQFFBa1IZqpVw8oX95SE0hT0kHz5EleEUIfuy1yONIDCewBNQBkBmDUmjKqFVCq9efd441wCEvwE+riW2wDnyncRzTHDz6CsrW9IzdBIqSQkBC88847hteNR4CQocmyZcsKVlBv2Nq1azFxZmpEHeNOvr3MhPJ3GVzFMsxHcZAzTJ+QfcK315IaSk9qBbT2/W3DNXyIZ7BVLErn/nIOFJV+vHEXZZ9JwQOFraCQPxktZJQgORg/HKdPn243lU6dOnmt9jk5+EzOIeV5gNE+JVWUs78TBYy1kYpwRSqTnFJGU95dlzOWHlA84IpdVA1Q6a0h1Nte7fpqx41EFtWAseV4WURhHb5HN3TGApCeyn3EMV+pBwh5Yzteftl8uQneRbKWHjp0yCOyGo8AIQcREBAgWPwqVqxo+ntryZIleK58eXTpeNwlwOmMvaiPM3gHTT0AhFp1+/TU5ukBZHr6dQ0YF+EGpiE9FoEpclpJcmz7M+cWZsyYUbDPDh2acFyWDMGXLFkSs2bNMmcSKbQXbqswUkjB9/7JxAfU3OL6oP5Unx07MCoyEsaTKpKJU+Q0pAdceOBtAJOtkhT/SC9JD6RwD7A2m2UHrN1NvkaQYzQCqDdF05OaQyMAUOv1tAFBgsHMiME6DME01MNoNFONDPKcydNS48j+v9CiBeUozDXqFpPgc6eHYq4eA8Kvv/4aZ8+eRefO5hdJXrp0CX53M+D1dykd6xy0heIvbEU+TEQFN5E1LZE5IwBOa8qpHsDpGvA5r/2L63s8bmEv0mA8/HRECG2vZw65TNasWUVxq7dSiZ29lZo2bYoyZcqAtLvSPPMAyZAJCslISi7O9Z5151Nnc9uIK8Q7HF8+NVU5GOkBwx4gQy/5w3s89xxO5MkjJKakSQ+kNA988sknICs1bfTo0V6RWfMNnxqp4XMHBLWmfJodMfSEhEY7IPwTo3AIBfAFglWAdBwJzZgfdiFPsSLIw1x7k23KlCngxsWQIUM86tljQEghxF69euGXXxhTMN92bzmO3l+ygN45YDuKX/EGXsF+kDXQ05RRLcBRD2DTAxj11vzFb98fd5AOT/CN0GLU0p8ziQ7z76HsMWl6gEo6/CqcCKBv0pyC01GTJf8/AMOT0ZzkVKQHzPbAJ+XL4+d9+0S3v44bhy49qWQqTXog5Xhg1apVaNSokZjwmTNnwGyT5Ge26aLOInBagJ82AFi6dBGEhfVHUNBnuHmTOjdqET+1454AQDVSGefHx2M6suA+2oOfh/GF5+MirfbnDxt4GjXqmcMO7bgGqZ3JDYv69RWlBWOr1GNAyMsyIhQaGopcFCsy2VhHmLFoBfR5d088wPcsbmA7fkNedNcIgPQANCMpl1pq/9QApdpxx2ij5e+QkNb436AvkDVvbqxc8y/atHkXt29Tx1GtP8fjJt9A2V2S9gAZSAkKy1qjhWuT9Gwsg2cuwUYA/Gi+kgzmI6cgPeANDzRp0gQrVqwQXT9asQIXg4JwBMBRJy9vXF/2KT2Q2B6YNGkSunQh7RrAZ9GGDRsm9pC8cH3XMgnqgE1vhC81Wrasj4UL/7WmWWoFfGa1U+vH/fG+WIYm2I96IJGmdkA5NDQ17p9ajwYNzK8fvHLlCsiLcPPmTY/XhimAsHXr1ihRogRefvlljwfk2MGRI0eQJW1etO3MPX37Wru2OIBWOII3BS+aq4iYGiDyjkyFPlIXz2sIz57egYKFmexnsT59vsPw4SNVgLKziKjptzDJdjhgwABw/c2ePTvJzsGsgTMxgsCQaWRfGuyUxBQ0D1iRDV45/mn/s36cU0JWmm94wJa45M4dC6vltWu+MbaUOgqyiBcpUgQjR47Ef4sWCWEncunZvihfo4BER8B4MaU6Ts47WXggderU+OCDD0AG55kzZ3qk8eabDiGo8TQCqOV8d5FHNUDqLJVTW0RSO6BVS5lNgxBsQn/8ibroh3MiI9HVuOOPd+7kR7j++BSee46foOYaNVMjIiLw+++/e9yxKYCQxYx8s/Tr18/jATnrYP+2/fjgi0vxIoRjsAInkA0j8EISiRDqS0nNiljkxUPri7/HIp/43yPri78/Fr/7348G0qd/6r4ffxyDL74YoMEvPMUxsumV25jkOuVuINNEKFMgDWD8n6CwkjVauFqnU3wJEPLj/ASAOgD26pyHbG6uByhqHhICEAQqmwUULudmvASF5vraG72xYt0RJCp/pwWeRhXTv/UWGnz1FT4dPBjh8+Z5YyiyT+kB6QFdHnAHttRq6jwlofFW/0YApntA+BKOYBlGoS6+xlaUdJIq6p7NdMzQwyj/Ynldd0Zr48GDB6Ndu3aC3NNTMwUQXrhwQeh6kRXUG8ZQvX/Bivjy/V1WgGMBVrsxBe+jKbaBiW0JGSHUAuyc1zxmE4DuAfIixvpSAJ8t8OPvsXiIVLiItLiINNZX6qc/o8Df+WKbVJj/1wwEBcWFo9u06Yzff1/kxC/OAKAEhN5Yt8m1z7ZWYDjTCgy1ztMdIHRGa89+benwt2yJL46t9drO2n0OIBBAa086ked67AFFHJ1g0DYiyP9fv275n7PoISUPate2XD5HDiAqCqBIenS0RVj91Vctx44fjwOa7uQTqMW3f7+5a8xj5yTxDijTrIDDd/v0QZ1hw/Dk88+x4KefsBAAv6GoNCxNekB6IDE84GnNoLtInVHAmNARQfcspGVwEevwI3qgA+aLJwY9gDMNhkzyw4Nza7ySLsoVQ9bSo0ePIn/+/B4vIFMAIUdRvXp1tGnTBlWrVvV4UI4d/Pfff8ibrQSCO/+HAgUyoVatwiiYLQ2GXp2PQuvK4epVfqXYA0LLrnNm5MvHPUogJuYJ5sy5hoiIBy7ZSAMCMiMwMCvCwk4jOjrWBny6qw0Esglwd9/6IthTAJ8t8GObh4gRAC6d9UWwZ/si8OPfFuB3T4zcGdCND0gzZcqIHj06IGfO7Ni+fSfmzaM2pBbgyms4zs8ctlHTF0Iy7zAoKAgvvfQShg0bhqtXr/r0bLNbQWE1Kyi0VBq5N1eAkKCP5ccEBHywZ7ulS1mbHBclYs+KILaHzMp2gzwE4GMAy9UGL497zQO8/4qeHcGco3FNZMsGnDgBKNHEbdssrXjunDkW4Kisj8jIuN8PHbJEH9me5G7O1lmpUnHC6zJF1Wu3WXT8UpUqGLlrFw4CyMCHGUAAQwkOvet32bv0QHwPOKZ6uvpbTxRRrUZPf82hPgCmNZVUW7tMiMV6/Igw1MIoNNFFImMZdxrMmPQQUbcP4oUXmMloru3YsQNz587F1q1bTenYNEDIsOW+ffvQo0cPUwbm2MmOLVtx8WolDB9O4vg4e/z4CXr0WIiJEzfbAZugIH8ULZoWYWE3EB39GEFBmVC+fAaEhl7BtWsxqhHFbALURT995XsK+ByB3wM8EAAuvRXk+eEi+FJAH3+PA333RL62MwCmhRVUCykOfeMewKoL30tA6JVFrNJpeHg42rdvD4qp8/ekYKSnZxopE8AoaK+sUGdjdwUIbaM2ynmMBtKUB3j+znZXrpgbwWlPan0AtZKCs5PpGBnNCwyMi+65mqbtOlnM/S7EbRgQSCrAj7X1zZtbNhhsAZ67deYOkCZTtyfatFhzyA2kMQB+A/A6gJYAmlsjhgpAtGyIJi8jEyC1wqZNm5a8JpbMZ8PoC+UC9uwhuWFyMS1Az9MIotHzfaPmcDEm4Ajy4XO8ZZgE56dhh1G1hnfSRceNG4cKFSqYVq5nGiDkh1yrVq2EOKI3bNmytRjw3VfIaFMnZ3udokWH4tQpRlUswCo4+BlxODyczDsWgJTdCvBqB+VAjgL+SO+XCmnyZUaG4xdQLnwpYgKK43xgebwTNh0HypbF6lf5FQVkOn4WGcLX4qJ/JjwOaYh0+bKK/1+LuoPfwg7jevQjDeQtZrGW8spqbKZqkUG14+4e671xd2Wf9ACj63Xq1BFaio8fJ517kMUKCgmqqFu4zMXtdAcInQE928ghu/QGIGS/fwNg+usUuQwTxQOuUkaV+80S3rfeAhgZXrcuDvhxsEqdoVZA6GqdSUCYsLeerMWMyg+ipIX10tlSADjkw1tkZCRu376dsA6XVzPsgWzZsuHUqVPIkiWLVyXWDA/Q0Im2UhN6UzS1kMhoSSXVytKpV/he73ycp4COw2xkQzTaoasm4XlnkcyhEzPg6rG/0aKF+eyivO2sG5w3bx4CuKtqgpkGCDmWYsWKCTFyMo6abRs3bkTx4gF4++0gp13/2GUSdvz6J/LirnjlzJEK1zrVx8NM/vC/cw8dQkPhf+0WopAR/wa9hPMBZZFpzkZcvx6LVJ3q4OyaSNxCWhQIzI/Ff0ShVfvCWLPmMg4duoWQkCLYtu0qoqK4Z/kE58/fRY4cfggOLomlS08hIuK6asTRsxpHLQBOaaMWaVQDlLbHzb6Lsr/k7IE3rcCQwRtGCx86TNZdymj58hYCEZqS+mf7wG/7fzNTRtkvlXu4jUUZChkbT/gVqkYqkz078MorqTF9+mPwd4LD5dYcX2eA0FnKKP9Hc7bOmEoqAWHC3/cq1kghU7ZnOFye4JBRQ0YPuS2rpJTyZ3KMHCa89+UVtXqA2oMEhLRvv/0WAwcO1HqqD7cjCPJWiqingNETQKc3JdV5iuvXWIkgHEA99METa+qnc5kJ9zqIv01+iNOXdqFWLfNzkMgsOmjQIJw8edK0dWYqICQ9b0xMjEh784Zt3bgRX3z9tdOuI/sOx/YhobiIjLgIf+vPDOJnkaCCKFcjK6KiYhEWdg316j2DXLnSIDz8sngEDA7OjStXHuLSpQcIDMyC9euvoVGjXAgPP21NL42LyPn7p0ZISAnky+ePmJjHmDPnOCIibmhg8/QGYHMWKVQDfFrGYdvGG3fSN/ukbMrDhw+xerVe/kzfnE9ijIpxeaaQcj+M0cI/bQbhLGWPqX8EeIlBKmPrH6aukTqfEQtpCe8BBRTmy2e5tq3sRFBQPTRqdA537hwXxDExMcD588ClS84jhFxP3JMkcPTzsyebcUcqoxDSJPzsU+4Va1pBYUcA8124QYLDlLs+fGXmb7/9tiDtGDt2rHjGTfqmNSVTLa3UaEqotho++6ibpSbPc5kM9+ymHbAd32Ip6uJznHUrL6Ee4fzh+yOoXss76aIzZswQcihjxjD53hwzFRCuXLkSffr0EZpF3rDly9di6NBvnXbdq9di/PLLBpfALEeO1AgOzoalS2+hVCk/N4AwK9avv+oUEAYEZMOrrxbC4sWnERl52yZC6A4QqgE0teNaAJxWHUO1SKPj8ZQTL8mcOTNu3LiB69evIxcL16R55AHu7BMYMpDDaOF9j3rz/slkQtxnjRKe8/7l5BV0eoBaeMouvc5TZXMf98BLVlBIUlhX6ebKFBRwyOhhMwdCmqQeOezatSsuXryIRYvIvSpNesBbHrBNF1UAltEUz6QGGN0DypdwDH9hHOriM2wBMx3VAKjr40Mn+CPq0Gq0bOmddNHevXvjhx9+QJMmJLsxx0wFhBxS9uzZMWnSJFGAa7atW7cOpUtXw9tvvxyv68DAMdi+/bQAhP7+TxASkhF37jxGeDhz9R+DgLBNmyyYO/cGAgP9Ub68P0JDqW34BJ065cGaNQR1jwXL6B9/XET79gWsKaO3ERJSGJGRd3Hp0n0EBuZEWNgxlC2bFUFBhTBnToSGCKEaEDML0HmDdMbsu+i7/TEd5MGDBxg6dKjvDjIJjYyqmCPIBGkFhb7+mDMMAKuDuychH8uhSg8kBw+QbXQBAFLGrdU4oeQGDvn9c+7cOUyePFmjB/Q1Y+YWS29YwygtpXrAmRC9VrZRozISnqaQajlfa8TTOYB7/vlcaFbFH58t6Y2eN17GPFAtQUtE0jUg/G3KQ5w4ux316tUzfbFdunQJ77//vghgmGmmA8Lg4GABBl977TUzxyn6ItHGjk1b8Hnfr+z6Hjt2Mz744A87spUcOVKhU6dnkCkTb6oiO3FTyE6QcbRCBX+kS5cKfn6pcPx4NMLDLyIg4Bmr7MQ5FCjgh7feyg8/v9SIirqPsLBI+PuzzxLIlCktTp++K45t23YJO3dagKUx9lAxs0SuQXQHWE2/jbLDFOYBPuwxWsgHPUYLfVV3LBMAZuO3zZkTq31c9iOFLSE53RTggVZWYieCQivJsOZZUwZHYSvldjE3n5S6Q8fIYbly5QQFfKpUqUDa9oMHKYKR/I31Rszi2rCBmVTSUqYHtJLJOEYMzYog+maK6ZEDwShdLhf+C1+Pqu/w88CVUL32iOEPgw+jWs1ySJ3agkHMtD/++AMEhWaz0ZsOCMl4M2LECK9FWf74Yy0++fJDrFt1Dleu3MWaNcexeDFvoHMh+PhAjdpVmVC0aDqEhV1BtGAIdQXItET21AAQIIalAAAgAElEQVSdlpRPLdcxox+167g6buZSln2lRA9QDZSgkNtEBIWu6oUS2zf/jByJeh99hCNHjqBatWqSDTCxb4i8forywDsAfrRmFew2OHNX4JAA8b0PPwSlH2yNqVdkdpYmPZD8PaCW4qmFlEUtoqiXFEZLBFALIHVfG+iOFOb6xrrIVrMKJkw4gO7d//UAEFrG8M3YNLh1dL3X0kW/+uorfPLJJ0LZwUwzHRAy5Y71WAsWLBA/zbb169ejWP4KeKfLThvVMzUZBvuUTPeA0AyApzUF1Bspno6RSrX5aDmecmoJzV6vsj97D3D3nsBwo5V0hqIwvmR79+4Vuj40MoNt2rTJl4YnxyI9kOw98D4AUscxUnjEw9kSHCpspfzsiY2KQoa8ee16vXz5sldKXNSGnjZtWsTGxqo1k8elB0z0gKcROjVA6Wn/3jjfPUCdizDcypgDkyt0x9atVxwkJtQigs4B9LQpj3D63HbUrVvXxHtn6YqSNW+88Yb4md6FDJ/Ri5oOCDmQli1bokyZMgiikJgXbPfGzejdN9pLKZpaInG+BPi0jFctJVRLyqoXbqTsMkV6gPuBBIWtrdHCuT7khQnDhqHr55/jv10WqmhucEmTHpAeSFgPfASgmxUUkhnADCuRMyeOU4jSieXNm1ekYCWU8UHu6NGjaNu2bZLddOJzXvfu3REVFYUuXbrIz8qEWjyGr+NYA6ilJtBMAKjlekYBodYaQvtI4yTMQ2Y8QFt0smEvda5LqEd24ofvD6J6rUp2d4oyEX///TcqV64sso+Ysm7Eli9fjsOHD2PhQuY8mGteAYS//fYbQkNDhWaLEeOuGXfmCSqdkdMsXboW6Ys9h8E9lNx/tQihWqqk7fkcsRaA5E7vT+16ase1Ak61fowed3aekTspz5EecO0BcmMRGG63Rguv+YCzKEFbN316tJdA0AfuhhxCSvZAHwBvWdNHzYBqpGh3tcHj7++P+/cTlguZ0QNmPCVV27p1KwIDA8XwSXDhLTKcpOof3xq3GWQyWgCdq5RTLSmfWvo3FrFzVhP4I5aiPKLwsqCR0yuD4Xoc/calRnTEBrzyShy7KKVKSOikvOdZx8xNKCNGXNWpUye88w4T7M01rwDCW7duIVu2bFi2bBn4QWvETp8+jWnTponi7zp16iBLlixPu9m8eTMK5SmLdzr/54SMJSEAnVbAllRSQrUC4Lg7SeYkUmRzp0Ka9IAnHmDNEJVLWVs4y5OOTDh3npWQItyEvmQX0gPSA555gFvKja2gkHzhnhpJGBx1kmfNmoV27dp52nWKO//Q8uUo05SJvcC/7dqh7axZOJvivJBUJuxOiF5rTaAWwJYUAGEq9MVatMAhNEJP3EUGA4DQNYD8LTQWZy/uxosvvvh0cZAQk4ROGTJkEMygzZo1M5TuGR0dLc6lRJotJjJrFXoFEHJwLVq0EKHRxo35ca7P6LDt27dj6dKlQhOOhZNly5a162TPjh346DOlAklLhNAWxGkFQEaE39UAqacpnt4+3934LbegUaNGWLVqlVjYOXLk0HdzZWvpASceoBYZo4V7rNHCy4nkpVsASgG4mEjXl5eVHpAesPfAD4AggSf0MKPijjvsTAenMRNpwIAB0uU6PcDI7S/PPouwtm1R7803cWvePLw4fDjI/25P2aOzY9ncSx5QS/30hFVUK6DUMga9qZ9aSHDs23yAzeiBzWiE7jgPPr96Smpjn2L687ADeKGGfboob+qTJ09w7949AQrTpOE89Rufu3fv3o0lS5boP1nDGV4DhIzuMXW0f//+GoYBka6xZ88e/PnnnyKto2nTpqhevbpLYpq1a9ficpZCGPcpKwwSMmKnBZBpHY/RlE4z+ncH/FyNy0IuQ6DP8PeWLVvw0kt8lJcmPWCOB6gF+K41WpjQUbqGAL4HELevZ86cZC/SA9IDnnmAIKM4N5o960aebYIHqKr2DwG6vz9WRkcLgoszZ84gdvt2UMGX+rMEhnqlQ0wYWrLvgnJulBzQZ2qAzezjWoCfN1NIXQO8YOzGcCwTYPAg8msQntcyzrj5fj0eSHthIxo2tBejf/jwIRjdY91gpkyZDNcPfvfddyJVtGPHjvqWgMbWXgOEN2/eFCL1WtJG7969i7Fjx6Jw4cJo0KCByK1VK7gkeMyVvRjad9hhUs2flgiiGoBL6imi7oCgrayHxtUlm0kPGPBAfWu08JA1WhhloA8jpxCMkkJGxguMeE+eIz3gXQ9MAkDWUJJRSUscD5SxgsFBRYti1PHjoqznvffesxsM67CHWDUlCQwp7CXNcw8UKlQIEydORJs2bcBnZu2mB6DpbatE9LQAJyOkNkZJZuKP5xUcxmzMRCN0w2axvWRcpsJVzeGc0IeIun0clSrFRQjPnTuHcePGoUiRIjh//jxYDscsO6Z+srROqynposzMy5o1q9bTdLXzGiDkKF555RVB4c5onxHjxAn8mIvrjF714N4D6NGLyV1aI2ZmADYtEUI14JiYx3knPE2ZNXI35TnSA/o8wGgdHy5YWxim71RDrVmR3MsqiWGoA3mS9ICXPUASD2bO/PLLL16+km92/5uVNaCDbw4vWY+Kj66MDIYCmJkrF/755x+Ruvbll1/Gm3duQEQLGU0kKGRttrTE8IBeIXo1QGgEAOpJydSSAqqnP8t46+A0VuNXvI538RdYfqZHeN7d9ewB67hRR1Gu0vN2N/r3338XWXWlSrEYBSIDcteuXeD/O3ToYAce3a2QFStWYP/+/Vi8eLHXFpJXASFTRqdMmYKBAwcamgBzbsnCtW7dOlGTSHCZLl26p30xbTR7kUro3WmXE3IZrUL1WgBeQgJOTwCbUaCpV5bC0O2UJ0kP6PZAHWu0MMIaLTynuwdtJzwLgICQDzLSpAd81QMkWSMg5I5zSjWCCzISU69QWsJ5YDkAqj9TI1KrNbdGCw9YgeEprSfKdiZ5wBZgqUXo1I6rgUUtx7VE/PQDPnuAZ39+RVzCakxBL7yG2QgwRWfQGaAcOzUGlyK3iyxHW3MEhMoxBrymT5+O4OBg5MyZU/V+s9a5c+fOXmEXVS7uVUDIAkoy4SxatEi3SD3BIEOrBIPciWIROHPVmYa6YcMGrFmzRvx/xpTJaNeJdYTuZCCSCqAzI4LpDlBqSQnVImwvhepV372ygake+A7Ah1ZQOMXUni2ddQbAaljJNegF58oupQdM9gApFbhJRL1Cad73ADM0SOjDz0kjRrZYyogwWjjSSAfyHAMeMDs6qAXwGYnw6QGA2vsvUyY3nvW7jzF7v8cI1MUE1HSSJmqejMXsCefRtntH1K9fHw0bNhTqCLRTp05h0qRJQp+9SpUqTwlliHHmz58v2qlJUFCE/vXXXwcVHDJmzGhgLWg7xauAkENo3bo1ihYtKiJ8akYHETUTBFLAkTWFzLOlHqESGZw6dSr27dsnUDidvm3bNnz33RPB4OM8FdIdQNICwLREEI1G5rQCVb0RPLN0Fd2Ty6jdT3lcesBMD/DjnEykZ6zA0CzBao5xNgDugE8zc8CyL8MeILv06tWrERkZKb4IpUkP2HqAeUJ8v1LDNH7CovSVmR4gy2t5AIz2eWKsqmJtYWYrMNwICFmxJk2aiFqqs2fPYs6cObh0yQzVSU9G6vrcN998U0RomJ02atQo71zEtF5dRfy8RSJjRJZCO8DTJgxv6a958+ewZElb4clF3X5By4nUGNUyPr0sp5b2BUrGokv7nQgMDBDBKq4PZjS++y4p8iDW9Ny5c7F3717Url0b1CFkPSH/HxISYpf56Oz2MzWb34WMNnrTvA4I582bh59//hnDhpGywb0dPXoUM2bMADXumBbzzDPPxDuBHxosrlWM0cfnK1dBl47cL9QiP+GJoLwWAMmReVqj5+p8o8DTG4BS7W7K49ID3vEASV9YV/gZABJNmGFMQasAwFspqWaMMSX1UbFiRVE/TnIyPYX3KclHiTnX0NBQIbLMkpChQ1ktlvBGYLHC+jJWlJLwY05qV/zEmjXBJDgzdCA5f1LQcMVsf+cdvDx9up1L+IDMdXXkyBGfdBUfzJs3by4ezosVK+aTY7QMyll0UC0l1NPjRiKI3gGE3btXw7hxzYQnhg3bgq+++tcEQOgaUP4y1g8RxxbZbV6eOHFCZDNyvXCDk0Y1hePHj+PQoUNi/ZB8xrYMztWCYp3up59+KiT4vGleB4QcPNNG+cWRJ08e3XNh5I/hUqaPUr+DTD22DmQI9eyefejxDfkBvaEbyCF7C+B5G2CalSLqKuKo+3bKE6QHTPFAdWu0kJRSBIYnPei1rrWvah70IU813wPcSaUALwvppfmOB1i2ce0at1AgNLGYBpVYxicKgkJG+BnJkmaeB5g+PxwAWZ+Pm9et6IkVU0d270ZOGzZG5RKMvPXu3dvkK5rT3WeffYZevXoJYo8PPvjAnE690osnQvRmRxDV+tMDJLXUIKZGnjyZsXxSbeT1f4RmXxzGnj1XvMIqaqklTI3xA4+iYJXCdmLx3DRgpiOJY4hhGN07efIkatasKYg2nRFlOlsK3CRh7SCxjrctQQBhp06d4O/vL+hytRqBIL9sGGYlKw9Zevi/CxcuoFu3bna7xkuXrgUKlcSPHx11UkvIK3o7cmg0cqclZVRt/J4c9xQwylpCretZtvOOB/pZ048ICscbvMRg695hX4Pny9NSngfatm2LWbNmpbyJW2e8dOlSQZ1OtlM+JCemFbGmj/L9L0XRzbkTrKcm0CYYZGzFbKOsWGxsLFKnJhiwt5UrVxpmpjd7nEmzP1e1gwmVQuqqJlBLyqariKF+WYtWOIi3sRetQE5i/edrlaX4bpwfbp9ci+bN7clkuGlQoEABkTpKuRCmR5cuXRoUl6eEBLUEtQjUEwOxPbMyvG0JAgj5BueXhlaqbIZVw8PDQTFHFmLa6hKSdZRFlVWrVn3qm02bNqFo7rJo14UcWLYpoZ4CtcSK4KkBRW+kgLqrlUw6tYSMRjPPn7szzOP2ZWPueNq0aUX0XJpxD/CTgLWF163RQr272VsBfAFgnfEhyDNTkAdy586NMWPGiF3bO3fupKCZ20+VmTr8jvYFoz4eawopVTPZFwaUhMdA0nzKS3QDMN+L86CWnjOCDD5IU4BdmlEPqEXknB13BExm/60lsqeWsqolkhh3naY4jk+wEU1FkrIrmQk9KavOdQtnTH6IU5d3i8ifYsQwBIHkP3nuuecE1wn5VLgRws9MKjAwSliwYEHVm/zhhx/ip59+ErW23rYEAYScBAliKD9RokQJ1TkxRejAgQMiomgrUM8IIXcm8+XLZwcI2eHatf9h4MCbBiKEPNubEUS1/j05bgQYGr2eq/NUb2eCNuBGQvv27cU1uU4uXmRSoe8Zd0YvX74svhBJOUxGXmmeeYAMdqwvZLxijMauCgA4CEC7PKzGjmUz6QHpgQT1QGVrVIvvf+oVStPvAaZyEgxOADBW/+m6zli4cKFTwijWSo0YMUJXX7Kx4gHb6KARYKgHuHmrfwV4eRJRTIOaOI0f8Rdqgam9ZgBC5+MZMOAAGjTgp4+9EfiRIJP6gQSGSkSQ/589ezZefvnlp7WFrtZvREQEKDdx5gyp9LxvCQYIP//8c0RFReG994jW3ZtCJsDiYsWuXr2KZcuWiVxcpqCyntDWJk78FS/Wfge9ejLBQS0yqBaB8/ZxtfEZAXpadBed9Usv6q2RdOxH7Y4m3HGmcb399tviggzXM8XYV61du3YiQkgtGmnmeIDVTIwW3rUCQzVqghAre572ZHZzxil7kR6QHjDfAy9aQWEnKYZuyLmrAWwC0N/Q2fpOYnAgLCxMSIopxr/54CzNqAe01g5qibYlRhsjgNT5OCvgEmZgNiqKLWLvpIxOGZULq7eMRNeurgVZWAdPIhnWWpM4c/PmzYIwkxFDZynTtnf+119/Rf78+TF8OKt5vW8JBgh37twpdoMYKlUzgj46IkeOHCLH9vDhwwIIMhXwxRdfdMrKwxTBW1evotenjBJqBXQyJTQOPOuR7XAEhL5TS8j0YkaWyfDEaLK0lOkBpoAyfYxfBe7IwcOtO+K/pkw3yVlLDyQ7DzS0po+2BJDcvwHIuO7n5ye+7zw1fhYyT+V9TzvSeT7ZFiOyZEH+Cxdw0QclJxo3biwkcCzSZr5sjrWDnkTwtKaMaq350wPI1MatDagWxU2sxSQUA9kB9MpJuLqGfT9jfj6MTDmzCGk9xRjNo7ICyWBeeuklkbHGABYjgyx5y5o1q2Z2UUqcUEkhICAgQRZeggFCzoaTonNs6/9czZJEMmTkiYmJETITZDZj+ijpWhkppI4Hc2ptizJXrlyLiLt5MWcUo0J6AI5Zun0WgPnDD8H45psZYuzxx8EWviIr4SmpjC3wTpD1Ki+i4oEaNWrg22+/RVBQUIr3VUVrtJCCypSpYGqoo1Hxiuyip5wcCw4ORsmSJe2OMMuBu9gs8jbLeK9IS810Z2nSA9IDnnuAhPN/AGgKYA3174YMEbvz06YlL6XRgwcPis8OIwzutl5mVkUpAK964Ho+s75q08GWLcByFnZajZT5BFe9e3dFSAiwbRuwk7QP/2fvOqCjqNropRMBgVCkCaFLh4D0DmoEjQoiCtFQBEXs8oOIDRQUwYIoHSRUQ1NKIEoTBEWkt9ACoYpUEaSE9p87u5NMNrszb2Z3NpvkfefkBDJv3rz5ZrKZO/d+9wPAStxizu9eLMGWXdevX48hQ4Yo0r/ADiMgpd0uBqrcG6uk5b7iDGIhXMU+jEBh0DZODOC5B47u9+382g2Uz/MnHnww2UyGtYMkvcLDwxVCi4Yw/N3kfc8gJiBmETGT2bRpk9KGj2Sav8KvgJC6cBp9WHUlI8KmjWvLli2VPjVMOGsT1eAvbNkKjdG750aNbNSbvoPWpJ39+z+Gzz77wSLw49mYlXAaMaJmJahmx6tMq79uW3kcvQywWDnw/3j57xoSDI5Qawtz5sTw4cMV/X6R/PkRdPIkPvj+e4wYwREpg4CQoQI1ft5Qrs7Gs778kJaA0H/3gjxS5slARwAz338ff3fpgiOnTytNolmTk5Fi4MCBioP7++9bF3n+DwC7m/Gx1molO8Eg30FGRwNMcXAw0KMHwI4xKihkLdQ777yD0qVLp6rtPwOgKgB+l2ElA3p9B0WAYlqCPL1jqwDQPMOYE7dxCe8iF0YKAEK9+d2v77tJN7A/fl0KR1x6VhCjdO7cWQF9LHWbNWuWIoMmS8gXUgSHWkbR09WmkUyrVq3w5pvsBuqf8CsgZD0X5QFs7inSjNFdCtatW6eYcZBBfPTRR1M0ryelv+m33/C/QexJmHYMoXkG0AoAS8uaQdmX0D+/nvIovsoAnfP4Fjx04UIU0b7Gdh6AhldkVrXhCgi5jT87e/YsYmNjFYMsfvBTskW3SdpCsz+b9uesHcibNy+io6OVsZS2c1+qJerXr6+wjS1atFDe8lP5oAWcWqCoZSs5p2QTfXVnyHkyagaoKEq8dg3Zc+ZUTpGO5ZRfyUjOwLOAwp+wvYTVXq5BQVAYv4SElIwgQWLr1gDd8uvXB6iqy5ePKq87KFUqmSEkkGzY0LEmlVXkvk2bOn5GcHnqFBAVBfhQmJHBbgOj2kErgC/9t6m4hoHIj09wHbk0jek9tcVw7yIKuAfUQwfvQePmNVMYX9I5d8KECcoLZ7qLMubNm6c8E7AWcPHixaC7vFEPQjKJxDdUSXI/f4VfASFPilQq5Z5MmNUgU0gzDq0DqToXZaP3lKmL117YlA4b1ftKwplWjGGga+yt3nFyv4yQAco/Dxw44PZUjh8/nkJtoII/fnfHEBLYEaSxTpWsgwre5s+fr3zgq8CPY7wFhCxCb9++fdI6tMfNCNdFnoPMgNkM0DDs5MmThrvxd7NcuXLKOCqL6PqXGaN169bK5xKfvS5evAi2Atv22WdY5GQGf3cmhS+q+IymDaMXUARsfftG4MiRs5g2LVkjyp9TZMFS/ho1glGzZgQWLYrBvn3xSZJRHoeg8ekpjjYXLXsAq6jxRTLjeOGCg23kz/2onktHt4lR38G0Ygh90UbCCMjqM4hn8QHuwzs4i7s1gNBoTu129xLVUePy4O+jy1PIRdUb5ujRo+DzhNqGglJ1tsaj6z1d5bVmmZ5usmXLloFycLZg8Wf4HRASLZMKpWzLjuADX3DW4uioyEZdpZfWJKDGrqX+ZPj0+gUameSYdRk1C1AlILTjnpZz+iYDlF9Q7ukp+GGtrQ10V0OoPhxpWUB1PrKENB+gJGTBggUKUFSZQG8YQhVk8g+K0cOZbzIlZ5EZCNwMUPrJhyp+N4qaNWsqv498QcPfo8wY/fv3d/u8dWvzZvR8+GFEnUkWavLziuBRVTtQJm/0AqpEiSA8/7zjJZgeIKxRIwLz58fg8OFkQFi0KFC4MPDmDIA+jdUigLNnAXrLqOwiWUHXmkO968iXZ82aNcPbb7+dSS63a5sGvT6DZsCQPpAsW7YE5sz5CIsX/4YhQ2bqMHAigFS8NjC5HtC4LcVhDEVrvIzDKOKUjYocx7jtxdej4hB0112oWJGVt/pBAou/T/Q/GTBggBDjx3EsrWPdrT/D74CQJ8ciS7rwUEtuR7BOccgQ4M4dd7V4PKLVGj0rgMsbAOev45kFtEbj7biqck6ZAe8y0KBBA2ygJslN3Lp1S1EdaEMrGXWtHyQgVFk7ykTV4M87dOjgU0DoylCSceSbQ1/WMXqXWbm3zIB/M0B1UOC7Pvo3J+6ORpdDvqTyFHxxRfd2NYwAIZUQNC5jqC+nHnkkDPXqNcTt24mYOTNa2aZK6e/cuYxp06agVi2yhA5A+NdfJ9G3bySyZy+GK1dOIUeOnGjwfQyGx8fj/tfDUKCAY/5btw7i229noFKlUDz4YGusXj0FmzZdVZhONvrm5587KT3t/VlHr7Ym42c+ZfoZMzyxg/ZLSBs3roH168dg5swViIggweNr4OdpPnFQuwMjEIFI7EApnwHC4hVvoHeXrWjVqpnwLXXhwgX8+uuvijLSqFyODCN7cdKl1N+RJoCQRZKsw+nZ03PvDm8S4TCXaYLePf/wgbkMV5K2ADJv3lzo3r09Ro92fNiaq1E0O14PwIoyjN5cPblvRs8Ae/AMHTpUeaP81Vdf+e10+RDJzx2CO9fgA4OrjN21hlAL9vgBz3q/Xbt2KQ8bfFBiobgrE6hKRlkrqD54EeBpf67WEGrlppS28cGHrCMloxzDHpsM7QOR35InDyQzIDOQ7jLAzxo6u+sFpfSq2Y47yaj68klb96z9HCLz0adPJPLkScDixRvRvHkE1q6NQdu28bh8OQyXLxfG5ctLkwBhuXIVUbt2CFasiELx4lVQs2YYKi2MxvJ8+VG6VX38/HOUstwHH4zE6tUbceMG/50aEFL66k5KT9ZGdW0WYTjT3UVNsWAtONIDZCIgyjygq1SpDPbvP+Gmz59o2wpPkk/zJjLuAOl6jEZ/PI71oFu4MaOY7DLq+fgTJgOHD65OYSbjy3to8uTJyv1LE05/R5oAwq1btyoFk7RUtSvif/8DPQeyPbXWXMasBNKoFs+IwTPaLrae0qWL4NVXn0S/fl+nE0CY+aSjdLtl/xkZxhkgGKI185UrV1CgQAGlP4+/gn19KN/QsoF8GGKTWH4uacOdqQyBHx+MCPwYoqYyBIRVqlRJqs9RzWa0pjJ8eFPfwLOonC0u+F37cx5Tykb9dbfI48gMpO8M8DOtdu3auifBF2Eqg+aOIVSNrqjsUtlBdUJ+Fqkvsv75JwEVKhxA9uydATiMfBh8qXXs2HxUqvQoFi9egcaNmyNv3gSsWBGLhIRg9O4dgdy52TGS8junu4xz3+PHD6NRo4Y4cuQQVq+enIIhJBDlyzFXKb07qX9GYQmnR0WhcWgoOrdrh03Hjuu4Z9rJEJoHjvp9AH09X7LkMxYT8BVaIxa0lRMBxcaS0tHD41CjAZta2RN8gUPzGTLd/o40AYQ8SRZcPvLII2jSpIkt50zpQuXGbdGv+3YvGD4xwGauVpGna7YPoZFE08x8Zo/vabzRz225rAE7Kdkb/hLTYjiQglr07777Lk3kB57yQCbtm2++UQxe3njjDb+nq1ChQkoNEhvE0vnYzhYd7kCl309YHlBmQGYgU2ZABBCy3o7u7QxXQMifqc7K/Le7fqlse6EaafEz3Z2UXmXqKF/lZ69quqX+vFZMDLZXrIjzbvqxUknGPtR8kccab1eFhCrnV6X0NM5RnaAz0kV/DsCU48eRrWRJXGjZErnXrEECsmi+siIB2ZAAfs+B0woAcmXg9ECRGWDmiQEUAV2+HKNvKvPXV3dj9m/X8eYc3gneS1A/n5wb236Zjp49HS2pfB3seckuDDShSYtIM0BIa9bvv/8e7E1jR1CHm+9mQTzR40+NbDS91xSKSjaNmE2zANMMMNYCRTuubGDOyZ4zrEMLtODv18SJE4Uc+QJt7elxPerDEd9aM7TtKNLj+cg1ywzIDKTfDAwaNAgff8zGEp5D69auxxByBioYqI6gw6sKAlV5O0Eea/vcSekXLlyoqDDoykxJJ18KqqoJzlkqOhpx+fMjn5v5CTLVumyugaoMMpqUjLqT0pPJrF69ugIgGXb0jvXnHXE/gCGA4pM5PTQUx4oXR0zMMuRBFoQkfQEh4Ncd59dt5AacAJEgMbvz3zmd/86Jc2DNvK8AoiuzZhdgFO9LWBN/YfOLl/DMjrqY9xtVSN4DwgVTgMvZT9nmf8L2V08//TR69+7tz1ss6VhpBgivXbum1PJMmzYNRYrQAcj3QXOZP08WwNKJNH1w15fQDNAR6fvnG4loSgZRC7BEXFPTYrynPPr+msoZZQZkBmQGZAZkBmQGjDPAF5U0X6HbqrvggydfGKph1HbCnakM9yWLSJNAT1J6dQwBoRKAJ98AACAASURBVAom+dKMsnj2cS0bE4MD8fE45Ma0RvuSTTXwIqPJ89JbD2sjGelVLprXCQS7AXgfwDcpLqA7IJcS8BBAOkDibc3XLYSAXzcVKEgm0fFFoMivXM7vQfhHAYxGNX6+ZPtEavzEjxeL8ViGqhiFNgI1jnpSUccxH+51BfVLbFOaxdsR7K/+3HPPKb2MVUMkO46jN2eaAUIuih9GdApTZVW+PnnSriH3VEWXnltMAkKrwM7qfmYZOz0GMJAAYearJfT1PSznkxmQGZAZkBmQGbCaAfZsHDt2bKr+gkdfeAHDJ0zAGKsT+2A/lZEsOmUKTp8/j5GA0sRbNbnxwSHS5RS9nGBwgRMMnktxFqJtJfRNZmitpoJDAkTH1w3nVyISFTkqASK/cju/gnDt3hAk3MqFgycv+hkwioPBvliPJ7ADbfG6kxn0xqTGse+MKbdw9NTWpP6Cvr6x6BVAtp7qybSKNAWEdM/r0qULpk6datv5r1m9Ex8OOeO0qDYCbEbbfc0o+mo+K4DSE3B093Mz63Td37ZLKyeWGZAZkBmQGZAZkBkQyEDlypUVuealS5dAmSc5QzakZxv6lQL7+2qIltXjnHQxfXzLFlDUFxMaijlz5oB1gDTUymzR1AkEed5kBR2VndogyNMCPWOm0DFeBEylBJBFnExiCK4jBInOr+toPHoYcP0a3u43HuNxr+DcWpMbT33+RGsY9fcvjYvYg0/QAm9gM8qYWJ+7mksHc5glS1a8//5utGpln9FLt27dFA+KRo0apdltn6aAkGddv359RR9uVxLmzp2LSlVb47W+WnMZKwBKRDJqBjhZnc8TkPPULsJX40UBpLtxaXZ/ywPLDKTKQNu2bXH79m3dJvUybTIDMgMyAxk9A50AfA6Aj6BsHpBWMdBZI8fvdJ7+559/0mopfj9uvnz5kPPSJaVOsIMTCCaLeF2X48k9VBQY+sZkpiUuoh+OohyuYSTKYgrYU1wEdIrULBoBRk/bHT+fjenYh3vwIR6xsCb30tFR3+bB/j2zlTpYO4LkGHuCsgY3LSPNAeH48eOVN0Lvv8/3Ib4PulLt3LgV/T+4ZmAuY7b/nlVAZ7VRvSggM1qXu3nMAGQrAFNKR31/Z8sZrWZg9OjRigHQ669TTiJDZkBmIDNngH1R//uPLaoyZ7wLoAWAB3xw+nS05tfatWtNzfYagLKAIvDLTFGmTBnFcfXm6tUY3bq1wgpe1k2AJ/MWLdASlZS6gjPzfQwfwHn0QwKKIREjUAEzUgBDUcbPd+O6YBvewmrUxds6JjKux9MHmASZwwfvRc36FcF6VjtiyJAheOqpp/DCCy/YMb3wnGkOCK9fvw7awLMZo+rMJ7x6wYE//bQaZUrXwot91D5jZto0WAVwvgaYaQEIzbiaGq1P8GLJYTIDMgMyAzIDMgN+ygDfzLNtENVEmTWmA2BF2MteJqBdu3Zgawmzck96Ktajr4SXx09vuxcvXhzH9+/Hzl9+Qe1HHzVYvgiAE2UKRdg8EYDoAKjtcQb9cAh5cRMjURnRQoyhq4mMd8AwHxKxB8PRHV2xAlXdNKK3ZlozbszdOHIsFg89ZI+ZDI2V2Frl3LlzyJUrV5rewmkOCHn2L7/8smLP3r17d1uSwTcwl//+Gy8PcG1Un1lqBs1IWY2Anatbq+t4d/urx7fl8spJZQZkBmQGZAZkBixlQHW7tLRzBtmJfpLsfEZgODoNzold3R4C8KybY4eHhysg88qVK2mwMnsPyS7cYwGlnlM/3NUBWqkl1JOMigBAfcnn4/gb/XBAEY+OxH1YoNTweQf0UtZAenY9HYMFuIHseA1PasxujBvNG63v6+EHcPc9eZRWKXYEGXX20GRv5rSOgACEbJ7KN0vsS2hX/PjDapSoUgf9X6TjqEj7BiPpZVozgGZqBs1IQs2elx4A1OaZ46R01K77W86b8TOQ2aVtGf8Kp+0ZUr7G/r10/paR+TJQzQkKWSX1s59PvyOALgD43TXoujh9+nT8+uuvfl6V/Yf7EsAFjZGM5yO6A3JmpaFGAFKEgRSrQeyEE+iHfbiGbBiBaliiMIa+AIbuAd7D2I9vMR9V8C6uI4fPAOHQcUE4vWcVnuhgDzvI682+g8uWLUPt2rXtv+GMXjvcCZBP/9atW6Np06Zo04Y9Q3wfLNYsfXcVPP0iG9X7unG7r+fzFYDzxIB6yxha3V8+aPj+zpYzZoYMlCtXDuy9VaNGDUVaIkNmwNcZGDduHDZt2oRJkyb5emo5XzrJAE1NyFPQZOaIH9f8MIBXALTz4zED4VDHnMzoHt3FeHIJNQJ4Zhk/s+ONAWRXHMVbiMM55MJI1MBPScDQt43rd2IkhiAMcxFqwUhGex4pAW/0+Cw4+u923H///bbcLitXrlT+rq9atcqW+c1OGhAMIRdNdvCrr77C8OHDzZ6D8Hg2qt96oggWTfpbYzDjKoEMhJpBXwFCMzWA3jKOvAwizKvw5fLbQNpxV6tWTXF5kiEzEKgZ4D26e/fuQF2eXJfMgMxABsgAnT5pMNPaj+fSEsCHAPg9s8SDAAY7wbfnc9aCQTMAULSW0F4JqaOxfVZ0wyH0wy4cRV6MRC2sUtpVmGEMPQHIbBiGZSiFi3hOERx7lpQ6XFDFJaThz99AnZJ/2taIntd8wIABirkdWcJAiIABhExG6dKl8e6774IP6HZEbGws7qtwP7o9zxYUZoCgWYDmy8bxvpBw6tVKigI5UcAoMp8dV9f6nIMHD1bqV3n/ZYSgY++wYcNw8+bNjHA68hzSWQZy586Na9fo6ixDZkBmID1mgJ2hrwLo46fF13fWLjbw0/EC4TBsP75fqbXTC9c2E0Zuot5IS33PELoCsF44gH7Yjr0oiJEIxa8o5dI4XsTsJnlMQxzDMkxEFbyDUyjgJTuY8tjTxiViT8J6sG+mHbFv3z58/PHHikw/UCKgACGTQ8nKG2+8YVt+1qzejg8Gn/cACP1lMmMWYPpqvChjaFUSKipRDTzpaNGiRXH69Gnb7jt/Tvzhhx9i6NChuHGDrX5lBGIGXnrpJeTIkQOjRo0KxOVZXhPd0r744gvcd999+OuvvyzPI3eUGZAZSNsMsGl9NICv/LCMGgBmAeD3zBJ8CqXAMcHjCbtKRdMrQ5gaaL6EPeiHbdiCohiBevgDJZxgTqxGUe15uBZjMB33YyJoz2MOTOqNdzSij0OrVrVsux2//PJL1KtXTyHBAiUCChDSfrVUqVL48ccfwWaddgTtpes1aoRe3Q4J1BJaAYhcta/aWogCOLOMpDeAzwxjqbd+O66unFNmIPAz0KNHD6XNDuOdd97BJ598EviLFlxh3bp18cQTTwTUHznBpcthMgMyA5oMUKdFUNgVwDKbM1MewE8AKth8nECZ/nFnzaS+Y4ZejZ4RU2gkGTXaLtLv0LiG0EjC+Tq2ox+2YC1KYSTqYwuK6wC7lG0j/oc1aIbDCEcvU1LQ1FLV1H0IR32bG3t2zMIzzzxjyy1z6dIlPP744zh+/Lht7fasLDygACFPoFu3bqDkyK4LwUb1e7dswxuDKGkyMoOxAgjNACaj46cnQOgOCBut38otK/eRGUjfGSCLphp3DBo0SJH3ypAZkBmQGQi0DIQDmOisc+MrdLuC/NAmQOGJMkPMALDe2XLC/fmKSkWNgGFgS0gJGAnzCAr74U/EohxGohF24h5dxq8yziIOn6EaBiJOF0RaYw0/GxqHGqGVbGtET2KKZRVTp1KcHTgRcIBww4YNeOqppxSbYbuC5jKl7g1Fr+f5ESQKZKy2oXA3v1lGz581gGYBrev5ieRTewy7rrKcV2YgcDPA3quUjFI2IkNmQGYg/WSgQYMGCqtPZ/TMEP0BPAKguY0ny+qvwwAK2niMQJmarccvAoqtyhmPizICckYMn9F2EQbQXFuLpk2rYN26Ax7MYoxdRXPijgIK++EPLEAVjEBj7ENRDTBMXs9CRGE9yuIzxf7IjDmNsanMxAl34/iJWFvNZJ599lnMmTMHDRs2DJTbUllHwAFCLqply5Zo3ry5bS0o/v77b5zbfxAvvXfdAyC0wtzpAcb0VAPoD0CoBbgB9fsgFyMzoLyQWrp0KS5fviyzITMgM5BBMlCyZEmcOHHCJ2dDWfQPP/zgk7nSwyQUuPOvNsV5dgRB0r8A+N1MUFE2c+bMdFUvTwluZwBkX92Hq4TRbNsJUSBnpiZRH0CGhpbHuHG9UL/++24BXGp3T88AMS9uKqCwH37HNNTCSDTDIRROmvd5/IlIbEIzvOqUirrLlzHw8wQkxw3Zi4KV78E995Cl9H2w1cTatWvxyy+/+H5yL2cMSEA4d+5cfPbZZxg5Ut9/yZtzJ0t4o1hFDOtDnyfXBupmagC5Cn+P91cNoKhJjDfjvLmKcl+ZAd9nYOzYsfjuu+/A3qUyZAZkBtJ/Bu666y7Q1a9du3bYuXNn+j+hNDiDdQAIgT+36di0QMsN4JaJ+cePH6+YWPHappdgDvk1ze2CRdpMeAJyRkDQrIuoEWC0UkOoJ+FMWSNYENfQDxvQD+swOW9L1Fo4HvWahiDb3jj0eG4ppm3n6wNPwM9zmwoHEHS//ePxOXDj+Fq0amNfI/p+/fqhf//+6NSpU8DdsgEJCJmlihUr4tVXX0XNmjVtSdqhQ4dQJHshPPrcFgkIdWspXQGvOwBsVCtoJJENPNdRW246OanMgMyAzIDMQJpkoHjx4tL51ovM0/CFJjPdASzxYh5Pu5IhLAngkg1zB8qUwQDYBTs/gCtuF2VGKmoE2Mxs972EVF/KaSwhVUFbUVzB9BeC8eC4t5IyNnr0drz66hovzWRSA+Sln/6FU0Vvo1y5crbcMjt27MDXX3+NAwcorQ28CFhAyCb17Bs4cCDbpNoTq1f/jgM38mLWMCq53fUlNFu7Z4YpsyIx9QZ4ifYR9PU4EQApAaE9d7icVWZAZkBmQGZAZsA3GWgPIMppMuPukZbtZvbu3WvpYARKbDuRMZo/uU9BbwDkntx7V4owf55MZIxqBr3dbhUwmmkjkZIh1ALKvn3r4ZtvWC/oiLFjd+Kllyi5FG1Eb2wu0/uT6yh+bYuttYOsPWZfQzajD8QIWEBIBx72hqN8i60o7Ijdu3ejXHAFPPwM/Z7MACEjxstbCamZmkN3gMsMkBUBbJ7OVwSgisyvzmPHVZZzygzIDMgMyAx4k4FChQrh3Llz3kwh980gGXgTQEdA6fymDT7oUg7Xtm1bU2daokQJsHfuczVrYsOFC5g4Y4ZSF5gR42cA4wHMT3VyvpKKGrmOGm3XA3BGklT7JKQlStyN5cufQtWqhXD27FU8+eQyrFlz0gRDaCwhnTvxNk4nHkK1atVsufXYYqJPnz5Kv2t2UgjECFhAyGQNGDAACQkJYBNnu2LN6l9xNk9JjO7P9qAitYTeAjA90xZ3QM7b44kAMjMAV3Q+kXGugNKuqyznlRmQGZAZkBmwkgFKLVmjVbVqVaVvlgyZAYKaHAB6uKQiW7ZsuHXLTBUgsHz58lQgslGjRqDjfEaKynnyYFOhQsh39Kib09JrM+HJZMYIoJmRjBoxiP5kCD3XOhIYnjxJsa0x42dmzIvDbuKe63/ayg6S3CpTpgyGDx8esLd1QAPCI0eOoHLlyliwYAHy5MljSxK3bNmCssWq4Iku/PBJa0AowriZlZqKADNvAKHo/CLjpHTUlptcTiozIDMgM2AyAwULFsSFCxeUvcqXL4/4+HiTM8jhGTkDFOyxYb03j7dBQUG4ciV1Nd2bb76Z4VryxH3+OYpUr47CDz3kclv4SirqSwAYSADRiouoeI0igeOccbdx4upe1KlTx5Zf2f/++w8dOnRQXqwRFAZqBDQgZNK6d++O7NmzIyIiwrYc0nH0wl1l8fUA9Q+eq+TTjITT27YNRv0OXYGVCNDyBvCZkdKKAFqj9dt2meXEMgMyAzIDMgMCGeCD0cYNG9CycWOs37xZYA85JCNloHHjxsoDLCWgnqKs02TmRQA/Wjz5XLlyKQ26XWPy66/j+VGjLM4aeLuVBhB/9914qFAhrDrMjotqEMSJAkKrgM8MkygqGRVxCzVarxmJqQhDaZY1dKyvz9BbKJq40VZ2UG2NQvfyQI6AB4Rk8GgVHR0dbVseaS8fkr8Cnnphm/MY/qwB9AWAFAFi3gA70TYXIusQAYSSKbTtZpcTywzIDMgMCGRgQ//+uBMcjD9y58aSJUuwYsUKgb3kEL0M8MX2jBkzAj5J7MHWunVrzJ49W3etYQA4ojGAOItntWjRIjz66KMp9t4RGoqs587hi6NHEdiP0GInPcnpLjoo1XA9kxgjQOW63QzwM2IAjbaLADSzbS5SA8SgoOuIjJyAYsVYL5gcp06VQlTU67h69W4noM6K4OCziIj4HDEx3RAfXytJVhocfAYRER8jJuYFxMeHppKbRo+7iSP/7kb9+vXFLqaFUZ07d1Z6G4eG8viBGwEPCJm68PBwpQ0Fv9sVZAn/uascRiksoZF01Axj6AqAtG6mIgDKW8Do7vh2Ajx363U9ntF5BwYgJLVP2bIMmQGZAZmBzJaBnZs3o7rmAYYggYYIMqxlgH9PVq1ahcceewy7du2yNkkA7vWa0zWToFB1QTCzzLfy5kXf997D3ho1FIkyQSjrCo/ExeFAhw4osW0bvgWUr+tmJg6Qsc0B0CKnPIDEFGtybTivB/BE3EXNAkg9hs4IEPqHIXQAwvFISKiA2NgOJmsHHfkIDj6tAYR1UzCyLw29gyKJf9jKDvKFx/79+7F48eIAuSM9LyNdAMKVK1fixRdfxKRJfM9iT7CAuWz+yujchyyhVUBoBHSM5jXTtkIU6Nk9znV+o/+bAYz2XGuRWWvVqoWFCxeCNtruJC0ic8gxMgMyA+k7A0888QTmzJmjACEqVbZv356+T0hw9e6kfE2aNMFvv/0mOIMc5i4DWbJkwZ07gfHC05dXaAwAujxECkxauHBhdOzYEcWKFUPiuXMYuGQJWickYJPLvkWKFMGZM2fQCMDLAB52gkICw1MCxwmUIeTVvweQ8unVjFRUxFTGDIAzwySmrYTUAQjHISGhohMQpmQmw8LmIiRkH/LmvYiDB2uidOn9iInpgZMnyyMy8mMUK3YEp06FIGfOa4iJeRHx8XUREfEBKlRg/3HgvqLRSPj3MBo2bGjb7fL8889j3LhxaNOmjW3H8NXE6QIQ8mSbN2+Oli1b2prUlCyhlskzU4NntgYwLRlAEVdTXwJKI6YwsFxH+Yfr7Nmzvvpdk/PIDMgMpLMMjBw5Em+95WiI3KtXL1tfSgZaak7u3Ini1asnLatkyZI4eTKldCvQ1izXk3YZWAmAX8N0lkBLfz5nEeypcfvmTbR98EHl53pRBUBf59fyLl3QdsYM0KyDv5fff0/IFXjxHD83ADRLtTQ9V1FX5lALCM0yhVpA5y0QNCsB9X68AxCOTSUZPXiwKmbMeB1hYXNQvfpGTJnyrsIeRkSMQExMd1SsuB0hIXsQFTUYVar8gbCw7xAd/TYuXCiJAgVO49Chunj781PIdfEwWrVmZ0h7gmTWL7/8grVr19pzAB/Pmm4A4Q8//IDBgwdjlI2FxgpLWKQqOvdkEb07QGiGwfOmZs8sADUCWmbmEwGAIkyolXncnYeP73g5ncxAgGUgo7IGAZZmS8thmcKsWbMUpoJ1ThlJ6qeXkCcAfFe7Npb16oUruXODsicqJmTIDHjKwL1OkxlKSFP32XPsNWbMGKUXm2vw/qKUViSKAVgxezaqPf20MpyGHXaZDt51111uXVBF1skxBwHQdCdl9a1Vaaio+YwnRtHXElEjiaqeO6iIAUwWOADhGCQkVEJsLLtfpmQsw8KiFYYwKmoggoKuIiLiM6xY8QyaN/8BCQnVEBvb0ykZHYyYmD6Ij6/nBI7voV3j/+Gozezga6+9hg8++ABUmqSHSDeAkMlkQWanTp1AByy7wsESlsWoAYc0ini7TGZEgJU/GEQ7awpdgaGV/9t1teW8MgNpn4HPPvtMARwjRoxI+8XIFWT6DNBage+zWbHPRtoyZAZEM/AAgAWAIvN0VyVJtqRFixappmNLkwoVKogeRiEH3n//fWX8sg8+QLshQ4T3FRlIdRBJiKZNmyoqIaoEpk2bJrJr0hiuriKAZ1PspUpFzTJ9RoyiO2mnCIA02s/KdpE2EUYSV8dxkwEhJaNPpqohdADCvYiKegdBQVfcAMLnERz8NyIiCAjZzzwrOnf+GNnuqoysNx63tXaQ8vq5c+eCxpjpJdIVIJw+fTq+/fZbWxs70nG0dPB9ePp5soSeGEEzjJu3gM5bptEIgInU9Hk6XxFm0uj4ItszXs1FevmAkOu0PwPevoW2f4XyCJklA6UArAHwEYCpmeWk5Xn6NAOs9+vmBIU3XGZetmwZwsLoTZoyyLzXqFHD1DoeeOABkJX8ePlyUNSt74dqamq8/fbb+OSTT5J2iouLQ9WqVYUnYac5UgqVnSxh8o6eJJxGgM8TgDILLNOXhNQBCL911hB28sAQEhCqDOFwxMQ8j4oVtzolox85JaOTEB1Nj9esaN/+GzStOhkJ/+6y1Vl0wIAB6Nu3L559NuUrAeGbKA0GpitAyPzQ5KN3796oW5duQfYEWcLzd5XB6AEJbqSjrgDGLsAnCgRF12N1nAhgM+rbaAQcRbbbc63lrDIDMgMyA3ZkoHx5oHNnIGdOx+wbNgCxseaPFBQEREYCGzcCRi+b1bHBwQA7Nam95Pn/Hj2Ay5eBqCiAJE3hwoC2AwIfLQkG2Wxcrw7M/BnIPTJbBkYDKAiA3aNfeeUVjB7NnwD9+/d3+0L/q6++whtvvGEpTXTxXAWA7d5Zw+iLGDZsGAYOHJg01alTp1C8eHHhqacAOAHgvRR7GElF9Rg9s8DPm/F2SE6ttalwAMJvUKwYs5kciYm5EB39MipW3OnCEDoA4cmTFREZ+SGKFUvAqVNlnaYyL+HkyfvQf2Av4NaraNWqtfD1NDtw8+bNmDBhAvbu3Wt21zQdn+4A4cSJE0Gm8KOP+A7TniDFW/LuCuissISutYQ8phEA8ieDKLoeq+Nc9zP6vwjjKAIAtXlXx9tzveWsMgMyAzIDvswAuzWQCFFBmQrUEhKsgULRtanHyZUL2Lcv+VhcD7s2nTrlAIRXr6aekbYc55ymHaLHk+NkBjxlgHLjX8mSzZiBBQsW4MSJEyj4xx/4ceJE5Hr++aTdKKvr2rUrbtxw5RPFc8vqsvEAaA+yU3w3jyPJYpLNVIMO9zSvEQkKYikuZZuJm0k7aI1i3LWbsALgRCShZue1IhE1MqvxnYTUtYaQjJ/nL/emNnPHA8ev7EGdOnVELqelMe+9957CDIreM5YOYsNO6Q4QMgflypXD66+/DrYGsCvIEp7NUwbf9ldZQm9cR0Vr9MyY1vgK4FkBcKLrtAr8PAFqu662nFdmQGZAZsB3GYiIAGhQrGUEydIVLOhg7dyxh2vWOJhAsnhqOdWiRUBcXDJDSEBJpi9vXsdauV3LGqqA8K+/AILCOXMc47geBvfTMoRLlzq2FbkM3CoNJCYmg1iVVeQ+XNOUKQ4gqa6xdOmULKTvsidnyggZKAHgwJw5uKsTpX6OuBkXh7eeegqTDh0C+1qeP38eFy9e9Mnp0qrmVSco9EVbikaNGqF/nTrIduYMwufOFV4j2Ur2HZycYg9XYGb0f0/ATA/gGZm8+ApAmjWLsQsw6pnkuDKSjv/3H50FWY7/jocfts9ZlK2JyHgfOkTRcPqKdAkIWUc4b948fPjhh7Zle/fu3SiauyQ69dzqZAnTChDyFK0ykiKmNa7zixzPF/MaHdfTdtsuuZxYZkBmQGbA6wyoQGrVKs8Sz2rVAD4vEGCRvatf3wGuKDEl+KKUkwxjSEjyzykZLVo0Weqp7qdl/FRASHawcuVkQPjUUw7GkD9zBYSv9ADK7gL6xAIdncBx/nwH8FMZTde1qGv0OllyggybAfZfo6LLNebPn48nn6RBiO/jAwAUAvJxX31t7c1R6A3Jekgx/1NHH8YeAFLa5oi2jfBGUmrE7JllCo1MX7zdbk1Cao0hTM7/gklZ8df1A2D7E7uChkfss8n6wfQW6RIQMsmlS5cGizara/ok+Tr5CkuYrxS+7XdMIx0VAUy+kIyKHscIWIkwgGltGqMFvEbn4+urLOeTGZAZkBnwXQZEa/60LCGlnCogVEGYK1AkICSZotYlurKDPAPtsemBsWeP47zUfxN4agFh1qVAtR4AwetPWxwglLWFKnMYE5PMaLZvD8yb55Ce2i199d3VkDOlVQY8tZhgL0v2tLQr2Li+KIBkXtL6kQgb2ELjPoEpCOfinX0Hk2sZvZGKGgFEo1o/0f2N5jHaboUBFGs7kQwA3QFecwxhv9G3kefsH7Y6i9Icafjw4Th69KjAHRN4Q9ItIPz666+Vvkiq9bAdqSXlWyBbAXSI3G4ACPXcSI0AjhlTGivMnKg5jQhwNJKAWml0b5Qf7XbtGu244nJOmQGZAZkB7zPgTjJKAEhQRfavXTugWDGHDJMsoJYh1AOEqjxUrQlUpZznzzvWrAWEKhDkdxUYagFhpcLAB0uBz3sAsU42UwJC76+9nMGRAU+A8O+//0aTJk3AVhN2BZXSZ3xQD5sdQCIAfjdiHKNatQJWr1ZYQkeoYFD7XVQKKsropZWE1IiR1ANwVgCkCKOoDxAXTs2Kc7ePKSVndsWQIUOUfpqvvkrxcvqLdAsImep7771XsQe2myW8XaoSPuq13410UwQAmQF83synBU5mGErX/cz+3xdAUg9oelpP4P+yPfzww0pT2zUsDpIhMyAzkGkyYGQqowWM/Dfr9EQYQkpGGaxN1AJMd4CQwJJzZ8kCLFkC5M/vAJ5kCB9rAbQtDKxZCtzjZAgJNlVAaCQZlQxhprmVI0oZ3wAAIABJREFULZ9ojx49MHlyyko67WQ09di2bZvl+fV2JDRgLd9qAIO9PMI+AI8DiNOZ575s2bBpzRq8+uKLmLJL7cDoKhUVZewCzXTGiCG0st0s42eVUXQc553xd5DjpL3sIMvM2Krk2DEqCtNnpGtA6A+WkG+zzh+KQx/FgViklk90nChzJzKfCHMoAtxEAKlZwGjn+MD+pSN7/e+//yoFxjJkBmQG3GeATmw0CTt+/LjiNshG0BkhVBZPPRdt2wnttq1bgTJlUssx3UlGVYMZsosMT6YyaosKAsKSJfMja9buuHlzJ27e/A1R467iyxbAgcLAmKUOk5r4+FDUqsVW9Mlx9uwpBAVFIU+eq6lMZSQgzAh3qP3nMHPmTHTp0iXpQPv370elSpWU/9O0ZQN/KWyKe5yAkA0vxnpxjMUAJgFYqDMHGUlC2+R2LQQwIsDOjLmMGUBpxOCp6xNl8rytGTTa3yxAFGEMk/M1/pPtKFAuRDEysivSOzvIvKRrQMgTKFOmDP73v/+Zbmpq5qZgLWGpMvXQq8efzt1EgKEvAZ9ojZ8VQCcCFEUAJ1NjthZQ9Lw8MYj8uQyZgfSXARpiJSYmgv2uMmK88847qFmzJui4pm3wzHOlQWZZACHOrw927kQhZy34xy++iPfG00BehrcZaNCgAZYuXYpgutxo4vA332DBK6+gn+ZnoaGhaN26NaZMmaI4PwYFBSEyMhIJCQmItdI80dvFy/0zTAYqVKiAnaVKofXFi/h961a0aNECWbNmBZ+r7A62uudRXnDWAlo53kgApwF85mFn2uO8C6B20nZXqaieqYwRILQiCXUFop4YPDtdSUWBptlx5sdPmnQ3jh37ydbawZ07d2LEiBE4cuSIlVssYPZJ94CQjqPsY0NnH7vi6tWrOLJjJ14c8J/GcdRqf0JX4CQCyESBk78AodlaQqPxZra7A552XfnAmrdw4cIK29i7d29Fiioj/WagUKFCuHXrFv7555/0exIeVv7EE08ofcfUmP/YY7i5aFESCCQgZDOfw87vbWJicB+L6gD83bEj/lqwANz7BwCq+CrDJcnmEypWrBgoYXIFg+phv/zyS7z55ptJq3AFhNzAXmz8zNmzZw+aNm2qjCVYnDFjhrKtYcOGys/I8qigMSIiAgQAjEWLFiktBdq3b6/sw325nQwwx/OY4XSoAXDw4EFlDH+mHotrZ0PwqKgo8G+wjPSbgVsAcgjU4dlxhm0AsCdiS2dfRLPH6A2gPoDkzokpZ2Drcb5cWaL8mCDLEzNoxPAZbRd1KzULAD3V9FkFjIElIR0z/ADK1iyvvOSyKz744AN06tQpXTqLanOS7gEhT6Z8+fJ45ZVXbG00OWfOHNSp3wi9uh00yYT5uoaQZ2zEUIoweiJA1AiomQWgRvNZqSXMXCwhm51Onz7drs81Oa/MgNcZGNmzJ96aRJGVI+Z1744FU6cmgUBtj7C2bdti06ZNik33uXPn8OOPP6IZgA7OLxpDEBzyiw9eMsQyQKe7/v376w4OCQlJeqOtxxCePn1aAYDR0dGKEYh2LA/AWrFVtCml5b+TZSxYsKACBNkeivuyjvrChQsKIIyhdSmvb4cOyosDuk6qbKT2WByvzr1F22xRLAVyVIBkICeASwBypeF6ngHwhbMdhdnPEbaQ+BhQPpdcYwhVanC0m3CEnlTUCPAZbbcCCEXNaUQkpnqmLZ6OI8roiUpKRedzjJs4NQhbN87BU+y7Y1Ns3boVo0ePttUkyaalp5o2QwBC9rqZOnWq7fKrtat34/3BfEQxY9oiKh0VHcdrqCfNFAF6IkBOZB5vAJ7r/HrnJQIU/fUrI48jMyAz4C4DtGandKpZSAjyrl2L4HvvVSSHzZs3d1toTzMwSm0obdzIojc3wX5i7AVGgHjcCQzJHKJiRRw4cEBeCA8ZoFSXkl29ePrppxWQx9Cydeo+KjtXpUqVFHJSlTkko8dQWT/+m4yi+nN1Ho5n8HpRLjh79mxwzvr16yexf1o2UgWVZAUJFHlvSECYfm/1uwHQZiN/Gp/Ca84egfxMcZryCq2ouLM+0LX6jHJUfmqxItJhI2IE6HxRU5jeJaRGwNMc4NPrS1iy0k30fuYoWrSyr+cgrzrLI7p16wbWwqf3yBCAkBehatWqykXhw4VdsXz5ctxXoT6e7b5F04bC1wygCBDz1ObCCKCJAEFmz2otoK/nFwGCqnTXrqsu55UZyLwZyJMnDyiH0WOb8gF4DwCNtj8CMNSZLio3jKzlyVIRNIpEWycwfObRR1Fg0SKw8bWei6HInBl1jAggfO6555LUBu4ko2puXLeZBYS8DwgEyQBfv349SS6a1oCQ5iY0OZFhbwZojLsTgH12HuLr52cT5Z8PiO+ijCSAJPDT2l3RZGYtgM+TwGCgAUJPkk+7f+5ryai1NhUzptxBXPw6PPBA8tXm58/atWtx1113KS+kcuSgkNl6/PHHHwoZRVl9RogMAwgpo6Pr6MiRLAG2Hqy7YI1D48aN3d4sLIS+nL8CPn/TSDpqlfHLzIDQCNBqt2uBqzZn1q+93FNmQGYgdQZo2sWCeXfBt+5kBec6weBffkhg2bJlMe7ddzFo7FhFbiojdQbmTp6MJ2kfqhMEepQ7McwAQlHJqCoJ5UsBSraKFy+OJUuWKC8JCBI9SUb9wRCyFxn/1vNeIhMqw74MlHbW7lFaGQgxAUChokXR8TStYsSCXqisuP3NObyr8wWYg35w129QxCxGBEBqGTM9ICcqDRUdZ8TkGUk801ZC2u+LLMh57nc8+AD54OQggCtZsiSuXbum+DAYqSiM7o5+/fopPQdZypMRIsMAQl6MevXqKUXqfBtpNfgGgaCPtQ38o/Hiiy+iQIECSdNRupItWza89hrfGYkwYqLA0CoQ5NK8lZCaAWIi6zQzn9H69ba7O47VKy/3kxmQGRDNAJ31yAqS2yMrKGGZaObsHUe2lgD9zQYNkF3H0n/hwoV4/HF2V3OEGUDI8Z5MZTz9nPNrGUH1mO5MZfwBCHn8IkWK4MwZloDIsDMDZNbYuqGynQcxMfe6devQpEkTbP/2W9R++WWhPaMA/ALgO6c5Dnllms0sV/Z212/QH4DQM0CsU6cSzp27jKNHyWlaYQStAj4zQNAd8ycqGdVf36hR+xXTNn7uaIPKicuXL+PSpUuK+ZVqgCV0E7gMYl00jbMy0kvJDAUICeLY+43Oo1aDfQc5D93RKEGlW5trLFq0GmXuq4vXem92kY6mB4DIs7ETQBrNb2a7qGTUdZzVqy/3kxmQGdDLQCMnEKQMjEBQrzeXzKR/M0AGYxAAVgVSGhfWsycmacx91NXwLTkNXyjh9Fdo3UX9dUx5nMDIACtZaYNWS2A5bdq0UdxoVeZaYBdTQ2h2xPkZlzduxLAGDfBl7tzo3r07ateujdu3bysP+K5SdP5e3VW+PP7r3Bk5c9ImJzkWLVqCLVu2IzS0DurXr4eoqO9x9Wqih5rC1EDR0eIlDBs37sOWLfFuAKaZthUOQDVkSHccO3YWEyf+5MJgmmH+rABJ3wA6vdrAlAA39fFGTbgbR/b+jPDwlOwgr9idO3cUEytKRflCKEsWnqO16Nu3L9h7kEqHjBIZChDyorRq1UqpI3z44YdNXSNSyIsXL8Zvv/2mFMnzzYKnm4UNlC/En8ArH9D63xsGUB9AVqxYBAcO/O0jV1FXIJaWTJ+vGERP82Qu51FTN7ocLDNgIQOUfZERbO903BtjYQ65iz0ZoHyND6xxTiDICnc1aNzDF5vVqlVT3orTDXTcuHH2LMTNrGo/w7x58yb1OPTbweWBAiIDrNljc3gRd4e33noLfCnvakzkyxOh/J0tUxZHReG1Q4dQZMkS5HBpScA18KXJ5s186Q9QEfFo+fLY26EDnlmwAG3j43EaWRAW9jBCQsogKmoWrl697uIy6k4SqgcI92LLlkNeAkKrpjN2AkUrNYVGDKXnxvTfDj6I/OULoFSpUkm3zY0bN5SeuGzzVLlyZWWbN2Bw2bJl4Is1f/TS9OW9bzRXhgOEK1euRM+ePRX3MpHgGwPKQGfNmqWASMpNRQpNJ0yYjDZNOqJnX9ZguAIT7/sG9ujRBJMnk6F8HX//zV5lqnmKFSAnwly6AkZf/t9XAND1PIxqCkXuADlGZkBmwFMG+GeXQJBfnzpZwWsyXQGRAZrsEAjSFoGM4LKAWJVchMxAygw0d35uWC/ksSejpUuXxv69e5HLQ386gsKKFSsqL1LIcn5Zvjw2dOiAswsW4Mt4ArcsKF++Itq3D8OMGdGgQVb9+qGIipqLKlUqITz8ASQm3sCpU2eV7zNmxCA4uAB69HgcefMGITHxJqKjV+HkyfOIjHzIyRCyO6u2JlGvhtCoBtFKmwpPwNAIoJmtTTQCoJ4BX0qJbsp5Jo8pgJXrxqJ37+T6aYJB4oGiRYsqXzSHzJ49u8IKu1MAitxtdD+m+oJtkzJSZDhAyIvDxsglSpQQ6j3Cm2X9+vWKXEBbK8h5duzYgVGjRuHee+9Fnz59cM89yT5ZdMb77+8T6DvghklXThFAdxs5c2bHQw9VweLF23TaXLgDor4Ect4CSatAUFQqqgcQJUuYkT6o5Ln4PwM00SYQXOlkBSlmkpH2GaDdPYFgXed1EXv1mfbrlivInBl4EMBbAB4SPP3Dhw/jhRdewM8/s528ffHVV1/htddoi+U53nvvPXz88cdKD8VdTz+Nuffei8kLFiA+3gHcWDPrYAjZSqUy6tevi4ULf0bXrk9g1arfERd3CJGRT+Dy5SuYP38lIiPDsXHjHmzZsh+hoRxfFdHRa9C5c0ts3LgfW7YEEiA025jeyA3U7Hx6fQ/dA8bRw7cj3z33KOBcjRMnTijP+GwcT1aQJBBb4BAkPvTQQ2jWrJkptpA9ySk7/eEHpQFShooMCQhJ89Nqlv2OcufObfmC8cZhHD16VGms+8wzzyiGMrSZnTlzJho1aoQXe7yFiB4Ebdr2B2baNugDxI8+ehxPPlkX58//hyFDfsRPP+0wARDNADIRoOrNfFqgamYePYCrJxnVXg/Lt4DcUWYg02WgnRMIspk0GzLTWl1G2meAdZsEgt2cjOBnab8kuYIMkgFKe9n30Y4IB9ATwGMCk1PdNWzYMLAshw/ew4cPF9jL2hCCAiNTkRUrVijPkuybyZKimdOn446m7ozMX3Q0AeJRhIbWVBjCbdt2o2nT+pgyZS7On7+MsLBmKFy4IJYuXZfEDqorJkv444+/oXnzGti48YATELozqbHqNpp5JKQzvruNcZOHJZV9USqfNWtWpVaaEmS22WENqRr//vsvvvvuOzz22GMpAKTe3cTSMuIAsox16/KVXMaKDAkIeYnYJJIXj72qROK///4D30zly5dPYRe1slE6jxIEPvLII/joo48Uq2rebGQMqSHefbEI5n3li4b1KQFO7dqlsHXr+0nL//PPQ6hff7BJRlIPUHnLAHq7vygTKDrOE2MocgfIMTIDmTsDNH0gI1jFCQRnZ+50BNTZv+N0Dx3rBINmGmsH1InIxQRkBvjynICHpTO+jqcAdATQ2WBiyvko09QG/SA2bmT7d9+HCCDcsGGD8uKfQVdeSkgXLPgR8fEJCAt70MkOOkxkHICwDrZt24OmTe/HlCnznICwqRMQrkdERDvExPyO+Hg26HFIQ4OCciMy8oEAA4QiElGrjJ8ZJlHMpKbnh7dQ6s4WtGrVQmkjQ/aPz/NqvTSdZVk/TTzA53s1WAfI9hP0HhEJykRJMk2cOFFkeLobk2EB4ZEjRxTgxg86EZ0w30h98cUXSrHp3r17FWMa9iJkzxIyhLGxsYqM4eDBg6hTp07ShWahaol8IejUg7WEnmoHrTWSb9GiAn755X9Jx0o4fAZly/H/ZhjIQAKEosBOdJyZmsJ097spFywz4JcMFHYCwUhnrY+j0bKMQMgAX2eSFVzvBII0jpEhM+DrDBCMnTbRl8/M8Z8D0AYAP1/0gs9V9HPQRseOHRXXdzuCkj9t6xV3x6DbqEoqlC9fAR06PIEFCxYqgJBgLiLCAXNnzFiQBAgXLlyBrl3DsWrVH4iLO4zIyMdw+fJVzJ+/GpGR7ZV/z5ixAqGhldC6dR3MmvULwsMbOgHhER/WEPqib6EIM+nJNMYM8BMBoJ4lpPMmZ8OJy3GoVSvZy5ZKQd5TZAlVmei0adMUUE/Wl6z4999/r3iHaCWmnu41Ak2ygwSaZcoESldN3/5mZFhAyDS9++67Sh0gnauMgjdMTEwMcuXKBfZBIqDkW4U9e/agUKFCyo2gdS3SzkeWsGDJULzemx9mWvMXKwxasnQzR44sOLDrPZSp5HijcfTLCajy5lpcAX9JvT0OZ7QKLH0l+TSqATQyjTHKr+v+RneB3C4zkLky0N8JBvm+k/LQQGGe+MaW9vB84ZYZ41EnEKRsl4Yx7IEmQ2YgPWaA/foornvBYPFUZ7EvJJ/B1GDj8J07d/r8tCkcnP3443jIoA6MJoNr11I0TwMZAsLHsWDBIsTHO4BbcHAwevToilOnTmPPngMKQxgV9QOqVKmgtD2gJNRhKnMTM2b8hODg/OjRo73GVOZXp6lMG2zceBBbttgJCK20kTBrFiMy3reuo19NCMKFE6tTsXzbtm1TGG8+u9MjhPWDqtsopcCJiYmKXJT3mIjj6Oeff66MZU1pRo0MDQgpGSWS//DDD1G1alXDa3jhwgWl/wzbTmhZRc5D6QALSQkO+SGhrU3kg8uFvfvQ8x3aDuu5gRoBmNTbB+feherNqmHk5bLo8Pss1McZhKM1LirecqJupmYAnNlaQruApXZeT8DQDEOozmF4G8gB6TgDX375pfIyh4YBMlJn4O6771bUD0WXL1fkoYRb/PPm+0cu77LP9j/79u1TnOC0Qct4Sn9o+50Rgxb9ZATLOoEgewrKkBlIzxl4FUB5APr2LY4zJFvD5y+W7LDpt9X2E+xHTbOQdu3aKSBAG6xn/MTZG/HO8OF4qz9fi6WOQYMGKfWMKV0/CWb0XEC12ykHZY/BR5CQcAqxsX8gZX89sbYUqRvLG7mLWmUGRfcTYQTNMH5mmMTUEtKJn+xHocqlFHCuDbrDjh8/HnyuZ9sb9W8Jn+dFGEHtXCSGiCP4bOGNL0mg/x5naEDI5LNJPWlhUVT/559/Kg5ETz/9tEIz//LLL4qbEFlDfsDs378f8fHxyocWqWg1yBKWq1gHkRFaV1BRwOZZUroV8/AqGuFX0OH0Dj7BJjTHKYSjFc6BDVL1AGhaAUGrkk+zAM8zwKbjV1wcBVauZj+B/isp1+dNBthjiC9o+KZZRuoMLJg3D0907IgjgwbhxWHDEBugSaKE7eLFi2D9tjZeeuklpf+T2h8sQJdvelkUIBEI0niDjODXpmeQO8gMBGYGCLcKARjgx+URCLA1AFVdZ8+eVY7M1hEEgvkAsCZ3nXM99IPg58r999+v/ITKsNGjRyumNg4wpgWAxoDQ0Vqio8ICMk6dOo+oqGXOZvVGbSRS9ym0FxD623TG0/mLtqFIud6omblxaP8ajzWAinqvYEEFmE+fPl2pUX3jjTeECCLt7Uq1ITEBm9Fn5MjwgJAXj7riJ598Es2bsyOOfvBtEt22cubMqbydun37ttK+Qm1JwQeU6OhoRXvOt+3a2LYhHq+/fdxnjeRr4zTm42eUV8qxk5m7IdiMh3ACj6EVToEuqqLA0xuAyDP1JDG1AwBqmUrz8y9ZsgATJkzCokWL3fSJNLoL5HYrGQgNBcJpKeeMgwdZW2F+Jr7oi4gAYmKAeNnrwHwCdfZY/cUXaPbCC3jh1VcVNYSMtM0AP70JBPnFh1WCwStpuyR5dJkBn2aAtnh83P/AB7PWqFFDWELKZzjKAhkfOgEpgeCXHtahtiRIudkYACYDRhF30JQMoqOnngo4RfY3ApSpt3/22bN4/vk2eOed7zFu3GodhtNIyulunUZAzj4J6T0VEjGgx0WENvZcz0eHUfp/8BmeLN/cuXOV5vRsQUE8ICIVpWR43rx5maJ8IVMAwh9//BFvv/22Qh+LBiWiLB7ljcRWE2ocOnRI6Y9D+lmrded2vrUuWaQ8nn5O26zeuoR0CP5AEG7if2iQiul6H9vwOI4o8tHjCih0ZcL88X/zQE0LbB0AUw9o+o4xTHlcrluGLzNAENejB7BqFUBfAPX/u3YBsSZpqPLlgQ4dAHoJSEDoy6sEkDPvmyMHVrnIqHx7FDmbSAZedjqH8pUVhWnsQCZDZiCjZYD3Nmth+cLDm+BDfHh4OJ599lnhadhC51P2EAQwEAAr9MTDHTPoCrjMAjp1vLt57AGEixYNwKOP1sWIEUvQvz9F6J4kr75sZG8VKBrtl7x99pQsOHlhd6r2D7du3VJkwpR2UuVHQFikSBFQ/cce5fz5zZs3Ubgw7dSMg2aSn376qaEBkfFMgT8iUwBCXga2jKDrKJlCkeCbBPaeqV69ujKcNxh7EbIYlbQxm9W7C1LUhUvWwSu9rUhHUwKsXZiNXmiJ31HELeAbiO14BocRjpZIQB4ng8dV+cMsxrXWUHtcXwBF0fn1zteVZXQFmCJ3ghwjkgEjEKcCxLx5Ab60jXYWR6nA7+RJIDISYCusoCCgWDFKbYCoKKBjR6BCBccqLl8Gpkxx/JssIv9funTynASQ/Lk63ipLKXLO6W0MP/kIQlqmt4VnsPV+2KoVnli9Wnk4JSPIyiIZMgMZNQNfADimw8zZcd58YiIAbeEEgvNMH8SVGTQCfnpAzwwD6E4yKgIUPTNxpUsXQZMm92HBgk24fp3PQKK1gka1iiKMojjAS7ku/f2+Hp8X506uTCUVJQvI1hCXL19WauW7du2q1BAS0BEDtG3bVogVVG8XMoMkhpYsWWL6DkqPO2QaQEg7YzrXsaE83ayMgoYGNC9gUTJbUixcuFBpYkrGME+ePErPHuqR+caKrSnUIB19ZPcevDaIUgWzDFiy9PN+/I0Z+BmV8YwbyWMy4PofdqIHDio1hQcUUGjWFEYPeJldvygQFB3nLUPo6Tjacza6E+R20QyEhQENGzpGb9iQzAwS4BHssZ0U2UNKS+vXd4C9KlUA+j3t2eP4TompFlxeuAAUKAAcOuQAiuo8CQkORlJlIAkCGb//DrRvnyxVldLT5Ku3HACxtOwvKHpH+34cSw1mjR+PZ0uXxnyX+kjfH03OmJ4zwD7HNDXp3bs3yHqk1xjjNK1iD01/BN1MCQbpnExWUH2KED+2uZpBMyYzKSWioqYyVgCh1dpAq/sZAT8R6ah4X8Mvh8ajbLVSSaVcvLY0kaGrKJ/RWc7FlnM0k2TrCdUQ0owhDOcjoCTJE8qHlkwQmQYQ8lq++uqrStNKkcJQUs2Uh27atElxKOLbBpViTkhIUOoMyTiShqbZjDYIHuvUbInnuqs9dTwzduXLJ6Bz5x+RM6fDCWvDhjqIjW2GYfhNAXfvJMlFPUtP38BuvIS9ClMYB9Y1WgVc6R0AWgWQmeA33Y+nqGUDFy0CVPBGdlANlSUko0cgSSKezN/58ykBoSoZ1bJ+2jlViSrnoAJk/nwHaCTDKNnB5HyztfI0ABX9eB/IQ7nPAOvR+eJQhsyAUQZ69uyZ7mt9+RLqVwDf6Zzs0KFDldpAGgBaDT6yEwjSf51A0Brz7moioycR9QTojFxI3QE8O8xkjBg+o+2BKSGdNgXYuvNnpWWENo4dO6Z0A6C0mEHzRxoEUWLMWkGaC9GJVFsCpnev0ZCS3Qa+/jrzWHxlKkBI6pgg7rPPPgPdCK0G/5jTEplMI9nB+qQ7XIJvFS7kC8HX/djA1BWgOYBLaOg2hIWtRHR0OOLjyyAo6CoiI+chIaEkvoo9ggg8gE2KXNTYNOZlxKEfditM4Y4UoNATkOQKrJjEeMMoavOgPb4ogBXZX+S8XOeRNYVWfxf09lNB2tKl+iYxBHuUfVJGSgCoZQg5f+fODmZxzZrUDKErIFRNbFxBqUu/YztON6DnnOqsoxkZ0KuUi5MZkBnIaBmYBYB1snrKBLbyojTv6NGjlk6frXPY1oKmMaMtzaDuZMZExggQijJ7ZiSl5k1l9BlMM/OZlYiKM34O5tR4/oGjsyPn2d/cuorSQGbMmDFKBwA+5/M5ncaQ9Psg28d/8wULXUeNggrB/v37K/ekyHij+dLL9kwFCHlRiPapC/7oo4+8ukZkEFmYyn457mLv3r24de4c+g4i8+ce8EREfI+zZ4MRG9s6qUYwOPgCGhc8hE/jd+H+oA6IjPwBxYqxsWkOREc/iJMniyAycjEuXw5C6dKnsHlzZZQt+xeioh5C5NXDqBfxJ7YgGIfOFkJIyClERbVGUNB1RESsQUxMHeU4nTtvQM6cN5GYmA3R0fURH8/iWivA0d+N5d0BYysA0B0Q9up2yPQ7U1FBAKiCOiaE/2eoQI71fgRsHNu6tYMRDAlxSEUp9WzRApg9GyhRItlUhvurElB+jhMc0qRGZR1dAaF2Hu6rlapm1otUGsBeQGlcQ3MHGTIDMgMyA/7KwAKnOuFHGw5IU2uaxmxysoInLB9Dr72Ea/2gJ0mpGeZPlBH0ZpwewycGwPSBmpVG995JS8cM3Y+shXLhvvvuc3ulCQLZYoKGj3SYZasJ9rZk+7iKFSsmtRYxuk3ee+89xW+EqsLMFJkOEPLi1q1bVykwZW9BO4MsYamyFdCr28FUtX3BwefRo8d0rFrVDFu21EhhGjMCa3AV2bA/4pSyvBkzHkVo6G60bv0HZs1qj/Dw1QognDHjIQQH/4uIiFjExDTCyZMF8fozS9FhzXV8W7E4cof86wSE15yAMBSNGu3D2bP5EBtbA2FhO1C4MN+cqC6mIgxcRmQIVYBo592Q8efW1hDybLWSTXemMvnzJwNDSkXVOkAyiqwPJIAkwCQIVE1mKDWlAQ3rEbUdc0KhAAAgAElEQVSupiobScCpXYeUjTqMS+4C8EbGvwXlGcoMyAwEWAaWOvtqmjSb1j2L4k55KJ9cKA/1Hmx6MpExkox6AmypTWa++GIAEhL+wtdfkzP1BuhZrT0UlYCKAj1RcxpPzJ85BnHi1Lw4fji1kYzejULyhwYz//77L+gW6toZwN2+9A6hiUxG63Ur8rGQKQHhsmXL0KdPH0TR1cLmWL16G9bG3cHqOawZSQZcQUFXEBk5Exs31tUAQsf2g5iELkEPIjRyNTZurIUtW6ogOPgfREQsxooVDdG8+SYkJBRHbCwrg+4gImIZ9uwJwcWLedCixTbcmR2C8BabsS7kLoyJeghBQQSEvyAmJhT5819BePgmJCZmR3R0A8THq5JUJsJYmmqubYS3UlCrNYF6TKL2PN3Nb/MNIaeXGfBjBvg48zeApk6W0I+HloeSGTDMQM2aNTF16lTFBdDRCFxGRssAO98NBvCLj06MrcFZK0hpKPt3eh+iDKCRRFR/e7FiRXD+/GUkJt50AkI9qagoYDSSfBq5lhrtr7fdWOLp6EBp1ObCeJ7wXrdQp8RJtGrlnhn0dA/Q72P48OF4/fXXhcvEIiMjMXbsWIVZzGyRKQEhL3KXLl2UtwXdunWz9ZqvX78elYrVRKeem1O5jkZEzMbZs4VSSEYfK78JTdv/ii/ndUZ4+M9OQFjVCQgXYcWKRmje/E8kJJRAbKzD0jE0NA5Vqx7G2bP5lf/HxtbD62ErUDHkL/wQ1Rxbgu5GRMRqBRDGxxdT1hEWtg0NGx7EqVP5ERXVGFevUvrqCwmoGQZRhJE0AnBWjmd0XFtvCTl5JssAXc7oSEynM3/HS842E0/5+8DyeDIDAhm4//77sWDBAgwaNAjTptH2SEZGy8DvTnXCBi9PjE4NBIL0WyUryCcq78MTM2iVMTTbp1CPYRSpQTQCdEaA0IyrqBVGUFSaqi8lnTsxOw6c2YTGjRubuuQs7Tp9+rTShzBrVq5FP/hy6vr164pbaWaMTAsIWSxKTfF3332H0nS0sDF++mk1QkLq4IUX2LCe4WCwQkO3ICxsOaKjOyA+PgRkDd+JnISbCQUwOPYZRETMV0bPmPEYQkN3oXXrDZg16xGEh690AkIyhGwCTvYwFlmy3MGSJY0QH18coaH70a71Zrw05Rb6h1RE2fbxiIvrinz5lmP79uLYsiUEoaGHUL9+PKKimjgBoRFQMlvD5y3D52l/T+s0O17vfG28IeTUmSYDbHVDCcqZM2dQtGhRv5/3dgBvAljp9yPLA8oMyAzIDAB86ukOgJ2ZrQRhCIEg20kQCI6zMonbfcw2nncd76lm0Arzl1pimrpfoBnzGbNA0AwwNCsBdV23uf1Hf3s3ThxbjrCwVj678u4moqERDWgOHDigmNJkxsi0gJAX+5NPPsHKlSvBAlI7g/rluM1xGDD4aqpawtDQrQgPp8reEVU35MTg2C7YjUIKQKTraLFiZ5ymMg87TWUWagChA9SEhf2OkJCTiIoKw9WrOZXawh49liJv3mu4J085JObMgvbtxyB79hIYP74hcuX6zykbbeiUjaqmMlyFiHTUyjh/A0QRgOvuPNT97Lwr5NyZIQP16tVTWtP8+uuvaN68uV9PmabcAwCYe6fq1yXKg8kMyAxk8AzEAXjComS9oxMMrnOCQcrffROqiYzKTGlBS2qgWLNmdRw4cBhXr7K/tBEQ1JOOmmUQ3Y0XYQ69BYSizJ4vgKS+ZPSTD/agWt2KSm9BO4NGk23atMHAgXztkDkjUwNCXvLq1asrjSxpe2xn/PTTT6haqSGe7c73Ze5r61rjMIbjF9yPZ3VcP10lkvr/b9CgPDZseD/FqQ0fvhBvv01K3KjvoJ01gNp1m2X8zAJLc8AwNLQOtmyhIEW2o7DzdyKzzE3XM/YtNQraW7/00ktgTy5fBF8zRQOwv1LaF6uVc8gMyAxkxAwcBkBuhw24RONeJxCs5QSCS0R3FBrnySXUM2P4ww/TQKXXuHEzXGrijExljLaLAj6rNYXeAkMjSaonqaf2uKJmNqmB4awpwM4Dv+Khhx4SurJWB61Zs0apYd61a5fVKTLEfpkeENJNiNaylI7aHXQdzVuqDv7XSwsKk9s9fIOfcQJ58QmoljcH/DyZvbRsWRmrV6d84/H117F47TV2JvOHBFSvxs8T4DQLEEXG8+oana9jnp07tyn9ajZutNba1u77SM6fMTNQqFAhvPzyyxg8mBYM3kU9ABScl/FuGrm3zIDMgMyAVxn4CwAbXjk8042D/QQpER0B4APj4SZH6LWXEDGNca0tNHIhtbLdEwMpwgyKAEw9gGaG8ROtKRR1LU0JCEdMzIPLx1e57Tlo8qIbDqdUlC3p2H0gM0emB4S8+GxkmS1bNvSgj72NQWOJfw8eQa9BV9wCvhP4Gq3RBftQwLkKT43jxc1f7rorBxISPkeRIvmSzqxTp1GYN48l3umVIRQBgCIMpOsYRz5Yi3nnjit4tPHGkFPLDPg4AxMB8M38MB/PK6eTGZAZkBkwk4ELAFiRRZ91vaC0nUDwPycryPpn34YZZtBTTZ8rIPQFQNSToFoBeJ5qDc0AQSNmUYQZdAewxfsQThx6GHdXKIR77mEHXftiypQpuHXrltK4PrOHBIQAjh07hkqVKuHbb79F+fLlbb0nFi1ahDq1muHZSH7cJQOyBxGPwViLRnhOw2R5A9iSwU716iXQ7el6ePmuo+i6Hpg/X2W+zNYKigJRK1JTEQDnS9MY15pJXnajdhW23hpycpkBn2SAPbqOORvRn/PJjHISmQGZAZkBaxmgWL4ggGsedqe/OYFgpBMITrJ2GIO9jJhBT0DPiOHT7mdUW2iG+fMESEUAor8BoSgDKDouK6ZH3cHW7SsRHh5uy92gThofH4++ffti//79uPdeCpUzd0hA6Lz+X331FebPn4+PP/7Y9jti9ep1OJOvGMb042ObA4iMQwziUQAjwFYSnphBPaBlJDHlG7pZCMET+Af8CE6WqqasadQCI1EAKFrTJzrOXM2f5/W7ZwBTAz+j42nnsf32kAeQGfAqAx8CYHdR9uuSITMgM5CxM8AHWSqc2HMtEIN/PQkF3EVnJxhcAeBtAOdtOQEtGDRi+Iy2+wIgmmUEzZjUiABGu5hC7xhB1VX1pc8TUeTfrX6Rir777rvo2LGj0qdQBiABoeYuaNSIPf6ao127drbeG+xHdvnoAfR+OxlonMZINEI3BRR6Mp0xlnjqM4o7sBARaIodYL9CK7V9ZhhLLbD0lcQzrRlC9fi23h5ycpkBrzLAmh2W4O/waha5s8yAzECgZyBHjhyKYRUBYf78+UFH80CKXE6paJDLoighJStY2ckKxtq2aKvMYEpg2KRJA6xfvwmpG627A5BWmUJPwM8Ms2hkAmMkBTW73eh44hJRFRBO/DQOeUoXQ4kSJWy7Kzjx0qVLsXbtWvz+OztlymAGJCDU3Afr1q3DY489hqioKOTLl1xzZ8etQoOZCuVq49nIHWiPfRiAdWiuyEW1QMoIgJlh8O4gBiswFpWwBOovmpHJitHxjZg10f3NSkxFAKYIILXKIEr3UTt+J+Sc3megF4D2AB73fio5g8yAzEA6yABbZ+XMmRPNmjULuNXWqVABa/LnR9mEBJw75xCwv+UEgx8B4Je9oW0rYcU0JiuCgwvi1Kmt6NTpJSxcSC7TqM+gtlbRiFH0tN3Mz0XMZswCPW/HiwDB1BLSiVOz4fjh32xnBy9duoTIyEgsXLgQTZs2tfcWTEezS0DocrHefPNNHDp0CG+88Ybtl5Gg8Fbx+xDy4mfYhaL4yofuosmS0GRgNBa/YScKYgwqCriYigAqbyWgZhk/7XiR9YkCPqN53QFQ228PeQCZAdMZ4DtsdlVdZnpPuYPMgMyAzIDvMhATE5NCbfXdhx+i8uDBICyk7/lu3x3KzUy+YQYdPQezICSkNBISTggyhKKA0Azzp2dyk54AoWcX03fGZkWOUxtsB4O8Wb788kul+Ty/y0jOgASELndDYmKiYjDDfmANGjSw9V6h6+iFg0fw1KAPUBsv4ijIShrVAupJPfUZuYHYjvxIxNuKCbSoZFQLvEQZSbOMnzfA0tP6vAWMRvtzu2QKbf0FyeSTP/744/jxxx+Fs0ChOxtW3C+8hxyYVhkoWbKk8oZ62DDpA5tW10Ae174MsJXXqFGjUh3gf2XLYqRfah2NagFdAZZro3rR/d0xaZ7cTK1ISb1tZJ9+agrHDo1HcIUitruK/vHHHxgzZoxiJENmXYYEhLr3wNy5czFo0CBMnEjzdnuDOua6Zeuhc589BrWDogDO87iuOIB2OI6uoLTE1WVTD4iKAjxvGD87XUaNpK3ebLf3/pCzZ84MFC1aFLTD7tq1Ky5evCiUhIUAFgOwx6VPaAlykGAGJCAUTJQcli4zwAfuPn36pFr7gw8+iOXLl9t4TiqwcwV43gA+vXYVRpJQERfSjGQy45kBVGsE3Ulup3+XBTvjfrHdv4M3Xq9evTB06FB06tTJxvswfU4tGUIP161Lly5Kofbzzz9v+5WldLRwsZp4pc9Ok0DNXA1gM5zEMGxGMzxsgiG0AkRFavxE52X6Xc/TCMAZSUC93e56fMkU2v5LIg+gm4FaTpmovWX48iLIDMgMyAwYZ2D48OHo379/qoE07tuwgT2Q7QozzF4y0KtVqwa2b+dLeTMAzx1QNNrfm+1WpaGibSiMXELNNKLXA4Ypz2P02II4ceQnhIW1suumSJp30qRJSs/BWbNm2X6s9HgACQg9XLW//voL9913Hz799FNUrVrV1mtLBmDbloOYMOsaThy44aEfnpGU1B1wSgmkQvAv1iAGZcA3I2YYQiuSTjsZP7PrMQKQnmoERYComndbbxE5ucyAbgbGAPjbKRmVqZIZCKQMhIUBDRsCxAGxGjvJiAigdGkgOhqIjw+kFcu1eJuBJk2agCZ92ti6dStCQ0O9ndrD/q41g0YMYfL2Ll06YObMsShfvhEOHTquMY3RYwZdmT8t6PKGUTRjJmPGldSKdNSXANG9ycz9D95Cu0YHERpaQXHJtTP27NmDt99+G3v37kXx4uzWK8M1AxIQ6twTEyZMwPjx4/HFF1/YfuesWbMGVUuEolOvLYKA0BgAurapyIpbuIXJyIoeuGMICD3Nr/25WWDmq/FGAM/XDKAoMJRMoe2/KPIAqTJQ2AkGSwI4JfMjMxBgGSAgrFEDoMnk7NnA1atAcDDQowfAEh4rgDB37twK00QlDx/0ZAReBtq0aYMnn3wSwcHBOHDgAL7++mucPn3apoVaYwZV05iHHmqNn35aA/X/yd+1LqVGNYCuQFBkvNkaQb2aRREG0Q5g6Hpcvf+nPP7ciTmw5+TvaNGihU33RfK0NIx84YUX0Lt3b9uPlV4PIAGhwZVr3749SpUqpfzhsTsoHS2dtw56/m+bBwZPtI2DZ+B1BLPRHO1xBHmcwNOXAC8tAJ8n6akRoBXd7m6cHqNo910i55cZSJmBQQDKAJB/5uSdEYgZICBkS7HERPb+As6fB0gU1a/vAIQxMQ6GkD8LD3ecwcGDwIwZjp+prvAEkadOAVFRDlDZpk0d1KmzFXnzApcvA1OmJM/tOg/nJCNZoYJjfpWt1M7Pdc2fD0RGAsWKOdargtXy5YHOnR3r1f7cm3yzjvTECTpXyrCeAS0zyFlc20yYBYreAEAz7ShEzGhEAJ5RjaJRn0CR9hJGTKE1QDh5RDCOXo71i6soJaLHjx8HnW9leM6ABIQGdwediKpVqwayheXKlbP9XiIoPJMrBGPeOeIGsImau3getw6LMBD18CvuMZjfCDAZSU5F9neVleoBXl/MZ3Q8ve3q8UUAomQKbf9FkQdIysBRAE8A2CxzIjMQgBkgICxMGhsAybwtWxzgjFiIzKH6jNahA7BwYTYsWLABU6Y0x549V0FCifsTmF244GAVV60C4uIcwI2GlZShckxICPcHunZNOWbjRqBoUccaCDIJLHl8HpcqNXV+glL+nKGC0datHUCzXTvg7NnkY6lzWU0321pRecTG2P5gR6yuM/D3I+BhmAV+Vscb1QC6zisy3oqpjCdAKcIA2lVTKF5j2HdYFhS+vg2tWjWx/RZjGzkayVBJwA4CMiQg9OoeoH3y999/r9QT2h07duxA9ktX8NKg6wIMnmgbiORxs7ASMbgXM1FeYH4z0kw9gGjWZMbouEbb7ZCM6gFBT4yh3XeLnD+zZ6AboFQEsxm9DJmBQMyACggJBlmOT5bwqaeAn38GHnkkGZiRMST7V6RIaVStelQBcNxHBWVkBQkCCfAIBFVQRyBHBq99e2DtWqB5cwegI+OnhpYdVH9GlpCA0938BK2uwJGso6/YQT5LDBgwAGfOnAEdhWWYzYBRn0Gj7aKAUATQ2VEz6NoWw916RRlET4DTiNkzYgbNbk8+3rdD43ErH1CzZk2zF970eNYNPv3003jttddM75vZdpAMoeAVb9u2LSpXroyn+JfM5pgxYwYaNnkcz3dnm2ktEDEPAF37DX6KDbiInPgE9CUUnc8KM+kOQIlISj2dr5n5jACjkeRTpGbQnWmOu5/ZfLPI6TN1Bn4H8AmARZk6C4Fz8vfeey8+/vhjsA+baLuQwFm9PStRAaEKBPftA0qWdABDLVOnAkICPy2I9BUgVBk+7VlSMioCCFXTG9UgRytdtZI11kA+++yzCmuxfv16K1Nk4n20rSVEgZ1d48wCRqPxVraLAj5RExoRoGkkRXVvIkMmd9J3ubBh/feIUOl4G+/kOXPmYN++fVixYoWNR8k4U0tAKHgtd+/ejerVq2Pq1KkIoTbF5qB0tGDJOni9t1pPqDJweu0ajAHeS9iF6jiHl9DUg3mNCAD1BiCand8dELQC+ERcT30lGXVlKG2+WeT0mTIDDwAYAaB2pjz7wDzpMmXKKM3mX375ZVygxlFGErgja8dnwEKFAIJCMn0qIGSaKBldsAA4eTJZDuqJwTMjGVX7oFev7pB/MlTpKf+tAkIyinqSUVXuqtY/qrWM8hL7MwOemD9fMYJGwNEIsOntH4gmM76oITRiCpPP+4vx+XD60CqEPWx/i4mEhAR069YNu3btUsq+ZBhnQAJC4xwljaDmf968efjkE76TtzdOnTqFI/HxGDDolga4eW8q8wgS8CJ24xGEmZCMegMA9QCsaE2ftxJQo/2tAEwVqOoBVu352Xu/yNkzXwbmAVgJYGzmO3V5xukoAyrbp9blaWsCtbJPT6YyegwegZ2rqYzWAEbL5HkyldECwqAg96Yyqisqj+Ur2Wg6uoQBslRXaSaX5e8aQlHppjfA0Ag4mqk5NNPGwtfMYGqg+OnHBxBSoRiK0bXJ5hg4cKDickt3URliGZCAUCxPSaMeeOABVKxYEZ1pOWZzrFy5EtVC6uHpnludRzLXiD5ZLpq8Xy2cxXQsR01Q+mp1Pl/XBIpISb1l+Iz2FwF47oClHiBUx6vHtvmGkdNnmgywMypN0rXWUJnm5DPYifJznnUuf/75ZwY7M3k6MgO+yoAIA+gvgKiCPU8STG9qCo3cR822qUge37DhvZg5syPCwmbjwIF/3PRbtBcQzvkuC3Ye+h1sR2J3REdHK61Oli9fbvehMtT8EhCavJxxcXGoUaOG0p+wguphbXIOM8MpHS1VJhS9elA6ahXAJQOZgriGw5iGAuhpgiE0C9jMjjdi6IwYPm+3+6KmUARQSvdRM/e+HOs5A6MAXALwrkyS6QzwgSRv3rxYSEvKAAjWp8salwC4EHIJSRmg2cfVq1eVh+q0D3cASwQgijaW9+U4s5JSo/FWtrtnEPPnz41XX22Ejz5ap3FlFXEl9R4oTp1yNw4fWemXFhMHDx5U+g3u3LkTVapUSfvbNx2tQAJCCxfrm2++QVRUFEaOHGlhb/O7/LZmN9aeSETshIse+hOaY+z+wQSE4Fn8gxzO+cztr29GowIjI0ZORErqCVgaAUhfADw90xg9plDv/CVTaP7ul3u4ZuBuAGzvXBHAMZkeUxkgELx0iVAaqF27NrZv325qfzlYZiAzZIByu8uXL2P06NFpfLqiwE90nFGNoP72Bg1qoGfPcFy6dBXvvTcJV64kujBtRgDObFsKs4ygHsMoAuys1hR63q/rO4mokOMYWrWikaH90e//7J0HXFXl/8c/oKIIDhD3QkHN0lRM0rIcWZGZOSqsMBRzle2h7Z8NW//2cpIoZmiOTIzKneUqNDXNgQIuVNwDBYT/6/vce+BwOOc8zzn3cgF9ntfLF957nnW+99zxPp/veP55REdHszhu2axZQAKhNXsV9L7nnntYuuhHHnnE5gziw+guXe6Jgxg9lj707CaVKQSVrfgOD+N2bEGAcxOK8mhV2RPprwYkdwKeFeB0DRADA6vjxAlysbCyf+W8zf6KXwOyp7SAYoEXAJDL6FBpElsWIGUwKCgIERERBXBoayI5SFpAWqAELcBT7mhpz8YQ/vnnVHTp0pad84QJM/DKK9N0XC/V+7YCiHZjB63EFFoBRhGA5Gcb/ebdragYFMhCrUq6zZgxA0ePHsVPP/1U0ktdkfNLILT5sqalpTHXUcooR39LupHr6LUh1yPykW0WCsrrA0wifsQ3aIvFaGITMK0qijxFz1WXz8Lxvr6XER2dgnr1LrKXJCOjCuLiGiMriz7cxIAuIuIkgoJyER8fgBUr5qF795swZcpMjBhBwcl2lUO9cSV91cj5r0QLpAB4GMC6K/Hk5DlJC0gLSAsUKTRP5hBR9koeEDM2x6JuO7odB3z8cQKee45SetkFQNEYRKvAZ7YfzyaZmTMzH//u+csjrqKUTZSUbXIVpWzPslm3gARC6zYrGEElKD788EN8/fXXLswiPpSgsH7T9hgVs0XlOmpdMfwGy7AVQfgalIrXFddNEYVQZH4eMIodDwy8iJiY3di2rSaSkuozAIyIOIzg4AsqKKS5zAE0KuoYe1GWLGmG48e3s///998etG59k/PFMqpTaJY1lYYauZqKXwOy59VtgYcAUDH6O65uM8izlxaQFrgiLaCuMVh2FMI6uIzJ2IfGg/oDTz6FtqcP4b6np2DRzhMchdCqiygvqQzvuBXg45WLUOwvohQW39fUaTWwP32pR2CQ3gqPPfYYXnjhBVZqQjZ7FpBAaM9uBaOouGx2dja7GD3RVq34B6f2ZuCTmZVVMCcKZo5+L2EDquMSXkIXizGJPDATU+DMk+Mo4GQEknrHHX3Dwo4hPDwTcXHNnYpgPnx9c9GgwQUcOlQF3bodY3Do75+LbduqYfduX0RGHoGPj2Pf69ZVw9GjldC3L33IA4sW1cSoUV8iL28SMjJ+d/apiqSkqoiIOIfg4Bz4++dj27ZKSEqqoqMeisQa0rQy2Ywn3jtXwhqUWfRzAPOuhJOR5yAtIC0gLVDEAnpKIHXgKYQlF0N4J84wGJyB2ngNVIPaCy/hAK5BFqKZ876rWUWtKIw8F1SRJDFWFUTrQBjzv8tonH8EPXq08sj1TaKMj48PZs6c6ZH1rtRFJBC6+MqeOXOGFawfNWoUbr75Zhdn4w/ftWsXkJGJe19/B9MQhli0xx4WC6hVvvQeO8DpYWxHb6TiYaYziCh4osBpppCJrVOzpj9OnTrjNIRZVlUFDAsBMSrKkREtPr6Zanzh8YiIDLRpcwaxsU1w4kRFXHfdGezd64usLC+EhZ1FePhpxMXVw8CBlLKD5qE4o1MICspBfHwgAgNzEBV1EomJ/mjRIhtt2lxCbCzFF9IHbPH9mLuXql8fmWyGf+XLHt0AkC+CLLErrwVpAWmBK8sCekAnAoLqEhA8RdH68bHIwIs4hOEIxXwEFYCpD4CD+BO3IwybQWm+eMCqHOcBnRVF0ciV1KqLqZV5+DGDBMhT3tqH/Lo+aNmyZYlfpn/88QcmTpzICtBXr06vhWx2LSCB0K7lVOMWL16MESNGYPLkyahWrZobZjSfIjExEWFtbsGh6PcQg2QsQzPEogOWoLlQTOAt2I8J+AO34D6h/sUVPZEYwkIQK1oPUe95x3yDBnXDgAFd8cAD4w1i9cwVyIiIdAQFXUR8PNmhOKAVdx/NQ0jIBURGHmYqYUaGjxMIyWU0H/HxtUHuo6GhjnhEpa1bV5X9Nzg4G3FxNZCVZRZXaCXmUCqFJf7mKccLfOeMGySFUDZpAWkBaYErwwJqN1EjsBJRAMka7kkyUw35mIJUBCEXIxCCvaDv/KJAORbpaIPzGAzKIeFOIFTPZTavFZAzA1LReUSUwgqYFeuFzTtW4O677y7xy5MyRiu/vfv06VPi613pC0ggdNMr/OKLL2LLli0sqNUTjeIJm9TvgJGjNmEYkhkY+iKHKYbT0A5nWUkJfYAKximswhw0RUwZUAiLAmLNmn4ahZAHloXHHS6jRxAX1wJZWfTFkAdHkpk92LChFurUuYjg4POIi2vCXEqjovaz5DOxsY2ZK2l4+CnExTXAwIFH2EvoAMKjyMysiKSkGkVsFRFxxgmENZ1AqAXQ4kDKVwylUuiJ9055XCMUwF8A6gEoenuiPJ6N3LO0gLSAtABZgCBD+atV8Iyet9vPTCFUgLMCbsU55iL6EwLwArvJrgZWRSHzQkWmEv6Ou3ADklHTYiyhFcXQTPGzG1NoNE7E5dQYDKdNDED64V89Fjf47rvvgmpmfvDBB/Lt5AYLSCB0gxGVKW688UbmNnrvvfe6cVbjqQgKKzZoi9dGUubRfPTAPsRgE+7HdicYXo+/2U/IomUlvHEZl/EJvPE08nVdTXmxgiWjEIpmATXq50gqswPbtgUgKamRM6nMQQQHn2Vxhd26HXECYVMnEKYjM9MHSUlBiIo6yGIL4+IaYuDADCcQ1kFExAm0aXMBsbG1mY1jYo5h+fJqqFMnRwWEymtkFjNoVUX0yCUkFyknFvST0DkAACAASURBVPjQeTvixXKyX7lNaQFpAWkBcwuoAY2nAPKOm4GluKvokziGd7GfqYKzQN/55srfi0jD9TiLKHSwAISiCmBJZiEVTT4jAoiOfb4/yR8XDq1Cjx4U3FDyjcoHkbvo+vXrS36xq2QFCYRufKE3bdqEjh07YurUqQgJCXHjzPpTHThwAEfTDuGj6bk4uDunQBFsiNMMDIdhM4svnIbrMRutiyShScdk3IIHkAZyceUBoLtjCHnr2TlONsqDAoX+/mQPKjvhi7i4EKYYRkQQHJ5DXFwwA8KwsJPo2/cw67dpU3U0bZqF+PgGTCns3Pk0Fi2qheTkaoiKyihwG123zh9JSdUREXEawcGXEBcXwGIQ9dU/0aQyRv2kC2mJv4nKwQK+AEizpp8cVHJCNmkBaQFpgfJtAS1omQEfnSnPJVMEGI3BkPypJiMNLXEJI9Ac/8LPAPAKFUJSDivAGwewHH0Qjr9ZLgfePvWOuxMQrRayFwU+c0WxYYvLeGbIAdRrWhONGtHN+JJtKSkpePTRR/H333+jQwf6ZpTNHRaQQOgOK6rm+OqrrxgQfvrpp26eWX+61atX47r6HTBweLJulstIbGdgeA2OYxraMjhEowb4PTIPP10OxviZu3H8+DlLSWmsAaQD1Kwnr1HG8cbrHdcDSrP57PbnqX6uAqEy3iOXklykjFrgaQCdnLUHy+gW5bakBaQFpAUELMArK+EqGFpXCjvhAqYgDWtQDWMKXETFwe557EUYzuAh3GADCK0kmbHrOlrySWY+/2gnTp0/j1tvvVXgGnC9y9NPP82A8PHHH3d9MjlDgQUkEJbAxTBo0CB4e3tj5MiRJTB78SnJdbRZk04YMuxvQ/DqgAwGhjHYgovJWxDQgRRDYNWqFHTv/pWby0/YUfj04MpKGYuSAD4rQMeDQ5Hjynpa+0ml0CNvpDK6yA4A9EmyuozuT25LWkBaQFqAbwFFoaOepa0QOsBzBE5gIlIxAs0wFXVtAJ03vOCFA/gN/XAjNrJMpGqoFQdLx7iSBkT3K4jT43ywb+8fHosbnDRpEvLy8vD999/zLznZw5IFJBBaMpdY59OnT6Ndu3aIiYlBt26e8adetmwFGjXriJExmwyTyZBSV9vPC0fPTSg4kbNnL6F6dSURjqiSxwM+88LvvMLw/OO89c3KXyjgaAXQzM7HynxG+9IDQFmWQuzddmX3uh8A3QPtfmWfpjw7aQFpgSvaAoWQRL+JQkNDsXjxEhw5kqnjmqkHjFaUP6PxRV1Gv0Y6bsR55iL6Nwud0YtpLOoiWghshUloaNyz2ItwnMQgdLYQS6jnwioChHaVQh5wimQRLeo6+s03ATh48Df06tXDI1fvqlWrEBsbi3/++Qc1alCiP9ncaQEJhO60pmquX3/9FQ8++CCrj1KnTp0SWqVw2kuXLuHPP7djv7c/Yt84ZKr4JSePQYcODdhgh0L4DUch5AGYSIyhHjjZAUczAOPNJwKKVgDPioKozKud387jEr+c5AKlbAFyvQkICMDL6en4dNMmzC7l/cjlpQWkBaQFrFuAIAQIgDfqA2hdpw5+OEK/T4ClP/+C23sPVAGUGcjxYgR5xwuVura4iMlIx3ZUYcljLheoleLJZ/RiBQ/gZwzETViPWiqlUQTwzNbljXfluCgA6oPko+Pz0DAvAzfdFIzKlStbvzQsjjh69Cir9z179mzccQfV0JbN3RaQQOhui6rme/vtt/HLL7+A/nqisaL1x05gxCuXnMvpK36NGlVDZGRbXL6ch5kz/8bx4+cFYgh5QOeqyydvvDtAsBDg/Px8MX/+R9i4cRtefVWp7MZzUbUClFoAdCcQShdST7yfSmONmjVrYunSpSw5ldJmzJiB6Ojo0tiOXFNaQFpAWkDXAp07d8aP8+fjcGoqXu7WDbVzchj06f2jFG+H4IUTDRvh5gPpbL78FSswv+cdSEAlzAWVehfNOmoGjgr46QPiYJxkMPgCGuNLloHdyKWzqAJY6AZqrBg+gz3ojBOIxM1Crqe1avmjd+/rMXPmBk1/ngKotpMngFB/P5PeTINXvUoeKT5Pr/irr76KO++8k/2VrWQsIIGwZOxaMCsV5ySFcMiQISW8kmP6ZcuWoU3LjogcvMXUddTRuyRcRNXQxFPsrJZp4AGb+HwtWzbBzp0LkJi4Gn36PKEDxEYAJ+JqynMBdUVZZF+lzn8euaTkIh60AH3ZvfXWW8VWJDcrSiB1pbdnn30WlD15zpw5V/qpyvOTFijXFvh21CgM+Ya8i4B1HTpg1+bNoJzdjn9eDADp72F444Iqru7BByPRqlVL/Dz/R1y3ZQsGIQcdcRkJ8EECKmMVg0MrMYbqRDXGMXsf4yAicJrFC65BdRddO/XXScdiBoRrQV5h5i6hHTs2xcMPh+PZZxdwANJdWUiNQNPK8w4ATYitgG37/sRtt93mkWt4+vTpIIUwMTHRI+tdrYtIICzhV/7QoUMICwsDZUXq0qVLCa/mmJ4lmWnZFkMe/teF7J7qGDYRl1CewufqcRFAEwdCgqqQkIZITz+MnJxs5+uid5564GwEhUZJYVwFQO149fruu6SowOuWLXQjQTZPWKCqs9C8+o768Bkz0Hbw4GLLUzzyt99+64ltleoavXv3xpEjR1g6cdmkBaQFyp4FqKDWewBa1KuHzP/7P/x7/Dieeuop1UaNAI266INeMwCRyGb/qiAfCaiCBPhiRzHlUDSWsFAhDEU2JmM/MlAJw9Ec51niFiPg1CqA1pLCPIXd6IpM3A/Ktql2tVTg0Np8ZTHJzLezKiB11zqPJZFZu3Yty9qfnJyMBg0coU6ylYwFJBCWjF2LzPrTTz+xFLnffPMNatUi//KSb6xofbPr8NqQ/ywogVYUOFcBz9Xx7gfE4rUErYCcWrXTKq9WVEVeX+1502P3uJBSoVcK2Ka/stm3QE2V2xQ5JWldqJTnKOqC7qZnFNxVBzp+8QW6jBlTbPH77rsP8+bNs78pOVJaQFpAWsBFCzwL4H0A/wPwju5cRi6bei6ceoDojRuRg0hcQiQuIgUVkYCq+B7+OM4gzgyois93H05jCtIxAQ3wIfskVo+n/gSA+vvQV/j4QJeKhXgIt+JPphLy+vNcPrXjRfpbLTOhhlW9/RbO939xVXF275pixedPnTrFfjdQ3Du5dborpvD48eMYPXo0K+V2zz33uHj1yuE8C0gg5FnITcfHjx/P3Dn13MGsLpGfn4+tW7eCEsm0aNEClSpVQtWqVeHl5QjgZsiQl4e07fsR82Qa8vN4SWF4x0UUQgVUrLiM6q2rN4/Vfmb9zeZ3JUaQB3LuOq7dv/LY6lUk+1u1ACUl1wKeHvCR3lzoOlUU+NQAeFJnA7169cJvv/1W5Mjhw4fZ+/z8eYr1lU1aQFpAWsCzFiDfJgLBMwDGAdhWbHnlt4eIq6cegOkD4z0MDLMQiQv4EVWRAH/MLcgIapaMxQvv4DAewkmMQDB+A92m4yWNoX25phASAD6BneiOoxgIyrxpB+iM9skDYl4WUd5x8yQzXt7Ax2+fQLvOjVlZNXX7/fffcc0114DAkH57tmrVyi0X6GuvvcbcUt944w23zCcnMbeABEIPXiF9+vRhCiG5f7na6MchSemkGtCPRap56OfnV2Ta/fv34+KhQxg+lpLMGIGayPM8YCyJ4yLgxlM0rQCeCLB5yiWUp0waxSi6Ryl09dosT+MraSDPDPiO6yh6anVPgcALLhqAPiceeOAB9lmxd+9e5lmwfft2F2eVw6UFpAWkBaxZgBCC3EMfdYLgFN3hCsBoQY/32Cz2rygg+sELkTiHSJzHDbiEBFRDAqpjFfwZ6PXu3Q1du3bAhQuXsHruzxi783dcgjeLF8wEfcqLgCoPGMWP78M8DEY3rGGqpPg4ay6iPMCze1wfPCe/vxe+DQLQuHHjYlfBjh07QOFRBIQ33ngjGjVqZO1C0+lN3kqkEC5evNjlueQEYhaQQChmJ7f0oqBYyh44YsQIUFp5V9qFCxfw3XffMWmefjwaSfQbNmxAy7qt0S/arD4hD+iMksPwksZYVfZ4gGctRlC/nqECmtq/VoCQB2wlfdwMCCUU0itLt0boq5in6AVy1Dy1opfryhtWjpUWkBaQFihHFujnhME/AYwFcEx373oxfTwQ1B63EnPojWbIRSTOsn++yMemeyMxaGFcwe7yMo5gQvOb8FoWfbrzXDaNXFxFx+n3exw7cRsOYQCoPIIrZSXMXTj552e1EL0Cg0XXXRhXGbuObEZ4eLjhFZyVlcWUQ3e4i1ICtcmTJ7NYck+UbStHb8sS3aoEwhI1b/HJqT7h/fffz+76N2zY0NbqJ06cYG+W9u3b4/bbb0eFCoofvP50M2fOxC03dcKQYUdNsmkSSPAAzwqw8WIERYCMt55V4LSiGIrsTwQi3d1H2Zc2ZlEPdG1dXmVq0LXXXos333wTmZmZrAYRfcWrIc8I+OiesDY+T1Hw1KoevSPKc6tevTp8fHyYfWSTFpAWkBZwNRacXONJFbzRqQou0jWpWsFTA57W9VM0dlBkXHEl8kZcxNcfP4+wZ0YV2WXPno9hxQpKTMWLOXR/DKECgCmYg6HojtWgRCiigCkSI6gGTJH+PFdT85jDuGkHsPrPjRisSXZGaiDF9qWkpKBu3bp46KGHmLeaOnTJzrvx4MGDLG5w7ty5st6gHQO6MEYCoQvGszv0//7v//D999/jo48+sjxFamoqK3Y/aNAgtGvXruDNR+6jU6ZMQZs2bZhLKtUzo/bPP/+wOoiDBj2E6zveiOFD9ugkmeEphKVxXATIrCqGVxsQln+18OMJE/DMSy+xazm7Rw9cWLmySHyeHvQR8J2y/M4qnwPGjRvH4odff/318nkCctfSAtICbrUA/QbYtq14lJ/IIiOdMDgRgONTV6/pKXo8oOMd11MajVxRiz7/7rtPYdy4omE4XbuOwB9/UMZsURBT1ncfID6GHbgDB9APd7mxrITVmEQeMJoriFOm+2HL3z/i+++/Y/X/6Dcn+2WWl8cKxFMtypCQEOYuSiIFPRYRKcyuxeeee479vn3++edFLlnZx40WkEDoRmNamSoqKgrk9lk0XbP5DBRPREWqCfiaNGlSpHNODpV+BavhRQG+Dz74IJYvX47333+fvZF79uzJylE0aNQeI4crpQW0CpwVhVABNk8nkdFb191JZETm0wKrEcBq98sbJ3Kc5zKqfk1ovvIJhgMBTImORsD06Th7+jTC27fHf6mpVt5msq+0gLSA0wKkJlNZD8p6LRMUyctCa4E/fvgBNb//HjE//ID1hubRc7GkztrsnVYeW3MZLSwS7wDDjh2vxapVU+Hn58t2vWfVerTo/jTHVVNPubQS6ycGmrsxG4+iB1aB4u7szM8DupIDxK+/qoEjR5ex8hL0W5KEhbFjx7IsopTQcNasWejbty+CgoKY3en3LMX9UXIZSgRjRyn87LPP2A3O+Ph4+QYtBQtIICwFo9OSBHA33HADKKsgvalEGmUXpTszioso/V/J9kTzUbbRixcvMvVxwIABSEpKYoohud0xLMjPx8qVq1G5QRu8PHIbOnSoh/DwBpg0aaOOKynP5dPV41bBTsT10pOKoVUA1Lp4irh8Gp2PY2xgYA0sXDgHYWHtsWbNn7jrrnuQn68teaHep8hVVvp9KgL4FMDtAKi61aa6dXH27Fn2hSObtIC0gD0LfPzxx3jmmWfwwQcfsB92skkLqC3QsmVL7Nq1y8AoBDNm4MdTAHnH7SuEBFq1awciPLwNGmWdxYfLp6MVOuCwboF7I5ArGUAche3ojXT0BZVMEAVC9R7FwNMB5DzXUF6SmcLxEyb54dKhjeje/cYCsKPEZqQ8U84KapQN+9ixY4iMjCz4TUq/P8mNlBKjBQcHW3qDLVq0CEuXLsVff/3FfsvK5nkLSCD0vM0LVty8eTPLyEQupFQU3ErLyMhAQkIChg4dyoJ4p0+fjvr16+P06dM4d+4cq3uo96aios87t2dgv7c/el3TGQ88cC369p2Nn36ieoWiMXk8JdGOi6kRYPEUSKtgqV3HbLwIhOrtz0jB02YptTq/ovQ55hk5cggmTvy84LK5//4H8cMPCzQZZbVrWLnKPN+XIPAzAKucMEglHGSTFpAWcN0C5JXy2GOPge7C03fH1d5cca28umyn57rJAzzx4yEhFzFgwHHMn18bKSmUDkwLTloQNVIUHePeRTrqIBfD0KJUYwiV89iJmRiF27AC5NVlBfC0dhABPlEwNO73yEv5CPVJRatr67HYQHWjWHVyDyXYo9h1UvK0iQ0JFOk5K4kTt2zZwlxE169fz3JjyFY6FpBAWDp2L1iVZPeXX34ZX3zxBWrUqCG8G7pTQ6l+KUENNQrsJVm/S5cuCA0NRZUqVQzn+vfff5GTeQbL/mqGW25pjDfeWIGsLHI55YGeneOiwMZTHEWA0UqMoJFiZwXSjMpQeAYIx8Q8hC+mfVPwOu/o1x+f/JiIOHgju0iZkfLhQjoBwFAnCM4RfifIjtIC0gLSAtYsQEndKEnVzTffjD//pDyasulbgOciapRcRk/x04Kd47EDCDMxf34dpKRQGQlrAKjt7w0v7MLfeAKh+BkOd0YxEKN+7oshVIBwBLahL/ahD/oL7sNq0hir/Y3BsmGLfDwXtR+Vg7xx3XXXFbkkKB8FhSNRuBKB2xNPPMEK0c+ZMwfp6emIjo4GuaXTb9q77rpLWCEkEYPmevfdd1liGtlKzwISCEvP9gUrU4zfqlWrmI+2aCOFkOqz0F1fuhtDUjtlfSJApL9Un/CPP/5AgwYN2Befti4MrRdQpQqeHEsajNbN0I7CxwM63nE6c15WUXe5hNqJEXQHQKoVPldcSPPREJexABfgGz8T+ddfj/XrN+Kn4aMQjVzcjsuIQwUGhn+xu61au6nXFr3iSq4fJbImVXCfEwb105vrr9+pUyd069aNqeyyFVrA1xeIjgYo5DIpyfG88tyGDUByMt9agYFAVBSQmEg3nPj9ZQ9pgfJigWHDhjG3NioBRW5vsmktYAR6ogBoVSE8ivnz6zqBsBBwIiKOoHNnqgAL7NlTDfHxoQgMzEZU1B6kpVVDhw6ZyM72RkJCK5w86YuYmK1YvjwYLZIr4u6IPfg1iMa0R0TEHnTunM7myciohri4zsjK0qtP6IqCpwYz5fwdMYD/IQ6PoxeWgdwoRV1HjfpZcSkViUEsBMQv39+F4xfPse9UdaNwDVIDyV2UEhb+8ssvLI6Q4v3oO5iUw/nz54NKT9x3331o3bq1cAwh/f6l9az8/pXv15KxgATCkrGr5Vn79esHX19fBm8ijeIBN27cyDI9Xb58mQX20l0WkvMpsJeSylDNw5MnT4J8sylrk1Y1pDdwlw6348GhVKOQIMGOAigKeqL9FDB0R38riqERkJrtx4qaaNRXO792H8Uft2AweA6zUQnvsDiJonM3RR6icRlDkIv98EIc++eNywWvr1YxFLniSqbPOACvOUFwqo0l2rZty+7yU+Zd2QotIIFQXg3SAtIC9izAcxGlWY2SxoiDoAJGISEXMGAAAWH9IgphWNgphIefQFxcCIOo6OgUbNhQG6mp1RETsxMZGZR8pDUiIlIRHHwWP/4Yiocf3sGAMDm5Ab6IWI9jQV74ckl7REVtQmLitTh0qCaiozdgw4ZmSE5Wu3CWTAyhYqfP7/bDg0/diY25QZgwYSXWrCE4tQOGIoBnRTEsnG/W9ApYn5zE8k9oGwHhtGnTGOxRXUCCQ1IHqZHC/vTTT6NePSoCZa3R9zbFHS5YQKEuspW2BSQQlvYr4FyfkmZQ0U+6a0n/RBslk6E3lL+/P8gPm5TBxx9/vMD3W51khuR8baPMo82bdkJ0DEkGZgAlCmju7qcAkQh8uaogGp2/HUWxOMgVAreRSyn/HNshFwtwBl+gCj5hMKi3TuE8/ZDL4LAH8jAd3gwMNxVkHVW7vIpece7pd41TFSRHZUocIwUo99hVmYUHhNSPagzHOes5k5pIyuGOHQ5lkb7bMzIAHx+HQkje7F27OmY/cQJYuxaIjHQcp7ZuXaES6d4zkbNJC0gLeMYC2tg8WpXnMqp1DRVVEAvnDQnJwoABGZg/vwFSUqo5T9UbEREZ6Ny5aH3VPXuqY8mSYERF7UJiYjBSUgIQEnIad9+9Fz/91BIDB/6H5csJ9hriwYjt6B2Ugf/F34wuUTsRGpqJjIzqTnWwsgrI1OfpXoWwArzRDGfwc/LLCO3QjJ1bUtIu3HXXTJtAaDWrqFZN1D+/uG8rY2/qnyyjqFEjsYHUQfJIo1qBjRs3ZiogxQxWrFjRdKzenOThRv82bNiAatWU190zV7pcRd8CEgjL0JXx999/sxhAcn9T6r2Ibo+AkuoQDhw4EE2bNmXDSEVMTk4GxQySa6mSkVQ7J0Fh0+AOiBlK5ShElEI7LqW0qpFrqhlwmUGSCACKrMuL+TNbR5nfyt+i61Wv7oeQkCbYtIlqRxmfbxdkMxh8Hb6YDIoRNc9Cqp6ruVM1jEYec810qIZKQQrPupCOdsIg1bmyXolT9B1xdfdTgFDvpu2iRQ5XUkoWN2cOQDd6774boEzfBImUHI5AsXVrICICoPwjBITK/8l9lMJL9u4FsrKAsLBCuKTHskkLSAuUNwsUghy5AD722GgMHTrcCS08xdAMJPmxhA6F8DDmz2/oBELHfBERhxEUdIm5iTrA1AFuDpfRnUhMbIaUlEAnEO5RAWFzBoQREbtxY1AmWsdXxyC0h69vLlMH69U7g3XrmiMpqa2O0mk9hrAustAM59AMZ53/zqA5zjAQbIbT2IcaqLN1PfzatGJnsGxZCnr1om9fOwqhNv5PBGDNk9HEflsTaamO8hLqRp5nFHb066+/okOHDkyoIBjUttWrV7Mso+SpI9ooHpGSyFD9bPJkk61sWEACYdl4HQp2QSUjqDDn559/XlDfRWSL+/fvZ9I9+XjTXRuCQbrzQr7e5EpKz/3www/w8/ND//79i7mPEhQGBnfAUwVQKAKGIkCmBhxejKAVF08zJVJE0VNDEA9U+cqdGciZHwPmz/8a/fvfieuu64Xt23frgl4vBoMnMRrVEA/6UOa5oKoBtWjfgbgMAsObkccUQ/pq+oddZMrrI3LFWe/TwAmClLeMqkQJhLFZX0SOYBbgKYQUQ0jxgdu3OwxGlWnmzSsad6iOISQg7NkTiI11KITUQkIKVUJSEwkiJRDKC/BqtwBl+z58+HA5MYMa5hyAUrFiBVYKa/78RYJASKdq14WUksqcVwGh4sXkjbCwE4iIOIiEBCp87ofo6F3MXXTDhnqIifkX27bVRlJSCCIi9iI4+DQSEq5DZOS/SE0NwKpVIYiO/hvnzlXGY0uysOiBPEye0xknTvgjKmo9MjOrISmJMrublbtw2MMPl9EM553QR38J/BQAPINLqIi9qI597F8N9m8vamIf+xeAPHgjKqojxo7thpycPLz++jIsXkzf8zS/4rJZNOZQLAmOHlCKuJQWAuIXk6sj8+AKXXWPfhOSq+hNN92ExMRE9puRBAf6LUmhSJQln35nEtxRVntRlY/iDZ988kl89NFHLJRJtrJjAQmEZee1KNgJBddS8WCqFyXa6A2q1B+kdMALFy5kgb7Dhw9nMj/d6aGsUcePH0dubi5atXLcrVIauZ4mr92NtKo++Pr5QyVQl1ANHCJJbET6WwFIO/OVJAgWAumYMVHo1Ol6DBnyHPuA1Sp/fXGBweD9qIn5pjBIY7XnSY/1zyOUqYZ5GII87HQqhuTIUhKF7B92wuBXAN4QvahlP9sWEAFCUvacJUoZGCruokoiGjMgJJgk9ZEAkRRFxf1UAqHtl0wOvAIsEBMTw5QSSlpT9ptW+VODndWkMlZjBwv7ExBGRh6Aj0/hDcmMDF/ExbVAt27kNnqUmXLPnhosZjAw8BJiYrYhJ6cCAgIuIju7AoPBlJRazuQx+9lzlDwmO7siTscH45nHq2J17dVsnoyMGoiL64qsLLqxWgiy1+AMWuMcWuMMnpr5Kg69/wXqbtuIAGRjH6qxfw7wo/8T+NH/a+I0+04WUersKoK8caLlKNQA6o3nvvCCf+Y+dO3auliJsvPnz7NSZoMHD2aZQ+m35Ny5c1kmUUokc+bMGSZAECR27tzZNKu99n3w4osv4p577gElk5GtbFlAAmHZej0KdkNvRHIDpULCoo1S/1KwLwFfREQEk/mVWoRUpmL37t0sCxTVh9FmHaU16E1/7PARTFx8Fv/8QtlHrbpyiiqAvOQ1RiBmVZHkAZ27XUHtzme8z0E4j29xEv0RiCSBmMHi8GcOiL1734klS37G/U44vBH5mO50Kd1WEGsoegUW70dJxKnIfCdnrOBK+1PJkToWoNiNkSNH4quvCLULmwgQUp+BAwECP3IXJeWP3EKNXEbVCiEBYWamI26Q/u/vLxVCeYFKC5AFFA+dsmsNIxfP0gFCh1LGA0q1yygBoSObKCWP0R9fCGhDhvTCt9+ST4qj/TBpMX4Y9TZa46zzH4HgGeyDP/5DDexADbR84C58NGcbA7+DoNqIPOBzV1IaEYXPdUBsF3ERI3pkom5IXV1PNMo9QSFIpBRTCBL9FqWkMnTDgwCRfmOSmyhd61baJ598wsbPmDHDyjDZ10MWkEDoIUPbWYbuNJKq9/DDpK+43ihNMMUR6hWsV2bfu3cv8o8dx7CxFwWyjroCjLQiDyCtABYP/oxcYLX7KI3H+nuPwVl8iFPoj1pYXZBNVG9/Zudu3L96dX/Mm/c9hg59FAcOHGSvRyvkM9UwGvn4l4EhMMvmpXePEwZ/crqI2pxGDjOxALmnjRs3Dk89Ral5CpsIEFJvAsCgIAcQUlPHHmqTyqiBkNTFvn0dYzZtAihsWYFK+YJJC0gLlFULLYI+6AAAIABJREFUqF0kaY9mSWN4x12LHXRYyMjVVG9fDhByKIT/OIGwITc5zGefjcCTT9K3kaNd3LQFi8Puxg5UZ/Dn+FuTuX6KuJDaj/2j1d0BfGZAyJ+/XmgO3hl+GF61/dC8eXPDC5WSyFCyQgI4+u2YkJAAyoZPsYVffvklqxkYQnEDgo3qE1I+C/JWk61sWkACYdl8Xdiu0tLSmP82+Wf3pF9jHmrkE17lwjmMfEnr2ukKwJnF/JWkYkhGK80YQR6oavfneDwGZzAWp9APdfA3+6JS+tFfewBY6ApqVJdQPS8wiMUaAh2Qz8CQ/jlDzrhX4scAK8NL92V/5PaWHUrDAlbrEpbGHuWa0gLSAu6wQPFYQcesollC9VxIlfFWk86IKIJGipvV573x4osD8P779E3maIsW/YV77/1Qk9TFqsKnjvnT2oGn4Fk5ro4xtOIaqgB1cUCc/O4eZFX1tpS4UAHCO++8k4UmkVBx2223CSuEy5cvx9SpU5mbqZL00B1XtZzDvRaQQOhee7p9NiogT288SjJDb0JPNbqLE+gNjGZQKApsPGC0qiiWdoyguiyDWmHUngcP+kQArjCmcCxOYCjOoj/qYAeoeK52H3rzqYHRDPj0+hUFQe3r3dqpGg4hNcgJht8bXIhUzpZcRKkfaVZnPXXBynUsWYDcRGNigHPnpKunJcPJzuXaAoGBgSzJ2vjx48v1eYhvXnHpMwI/M1A0UwCtxhjys40WAqoWmPSASw/gjMFs2rQx6NSpBdLTj2HcuNnYtu2ATpZPGm89y6i+YmgFGNVqqKsAaF6W4qt3duAUci1lBCWrEBB+++23OHXqFJo0aYLIyEjmMirSSBWkJDLLli0rVvBeZLzs4zkLSCD0nK1tr0T+1q+88go+/fRTS5lHbS/oHMjSDYeE4/5hW03KUSiAIaoAmsGRqzGCRgBnxfXUCKwKgc243IPddQptMh6ZuAfn0R/1kFbw5cSbVwQ46bxEQdIIEPPxEIPDfFDCbkesIZBRowbLMPbogQN40gmCjuQ0skkLSAtIC5QdC1CCNarT+84775SdTZXYTrTKnQJManASBUKzGD+9+ewAoCvgx1P4XD2uF0PoToDkxSgaK36iLqw/xPoiec8K3HHHHbauOMo0SnkoRo0aJZxEhvJSUNF6er898sgjttaVgzxnAQmEnrO1SytR5tEff/yR1Sj0ZFuwYAG6tOuFQTGbXYz5E1HR3AWEPIAyUzy1gCv62AgkRZ532OZDHEUXZKE/6uMYc+Wh58XHFwU+vXE8IBQ/3gZgYDikcmVUT02FT716WHnTTRi8di3o3qts0gLSAtIC0gKlZQE7iqAI2Ikog+6OLRRxMeXFIvLLSxQFKx5A8gDOikKoVkRLpgzFnKmV8cfWJazkmN1GmegpfpAyi4o2KqFGcYcyo6ioxUq3nwTC0rW/pdWphMSBAwdYEglPNgomvjn8LkQNpWp1RslZRBVCLWCVpGJo5HJq5PJpByTpfFxxIXXY4yscRgtkoz8a4nzBi2vXVdRdiqGxUqicMwWcnz59iu2Y4lypdlF5bTfccAO2bt3K3GNkkxaQFpAWKH8W0Esaowd6vJhAK8dFXUt5oKgHfkYgZ81ltHgWUy3QWQVAq/15AGn3OD+JzHfTKmLl+oUsCYwn23vvvcey2VO2UtnKhwUkEJaP16lgl1ROguIgKNW8Jxv90A8N7oDBQ8l91E5MoQKCZkBoBchEFEdRILSyrvY8XAfCb7EfAbiMfmjkfElFkr6YubCKK32FMKs+LyvjgdatW7FMZOvXr/fkJenWtdq1a8cK7dKX14gRI9w6t5zMNQuMHTsW33zzDat9JZu0QGlZgL57e/XqxZJiUFp+unn0ww8/gDJzl37Tun4aPeZlGRVRABXA1ANNo+ygRvOKAp87AVC9byMQswp8dhVBqyDIB0C10jnz24rYk7pBt/B8SV6zkyZNwokTJ5BEdYlkKzcWkEBYbl4qx0bpRxGVo+jRowcGUhExDzaCwqZNbkDMMHIfNVIK7QKfCOC5EiOoBSiR9UT6aM9XDxiNgTMBaciFFx5mMMgDMXcohnr7M08qY+yKajTOgxelG5eixE2rV69mP/JkKzsWeOutt/DZZ5+xOqmySQt42gItWrRgNyQouZteo+vz9ddf9/S2nOuJgqCo4lcSQKgFMKuPPeUyKgKKWtdUdyWhsQqG6v76/4+d5oO09LUeh8F58+YxTyFKTEg3imUrPxaQQFh+XquCnf7333+45ZZbMGbMGHTv3t2jZ0Bv9PqNbsSo4X9bUAq1LpWiCqORwiei6JUUAGr3ZA8IKyEfC7AXh1ERww1h0CiGUNQlVA8g3QGEIgDp0ctSLiYtUKoW6NChAzZRQUbZrigLhIaGsuyIlFnRrE2cOBGjR48u6EJqYufOnQser1u3jqkl5N0TFRUFStCRkpJScNzoee2aL7/8Mvvup3rCf/65FuPHv6UBQzOXUTXwmCWT0evnSnkKEaAzS1qjxNgZAZve8zyFz9XjZklmjFxf1bGC7gBAmk9fMZw01R+H9q/2OAyuXLmS1Sj8/fffcc0111xRnwVXw8lIICynrzKBGbmvUObR66+/3qNn8csvK9C8VQsMH7JPo2qJlp1wFyC6Aox6YCQCmiLjzJXFGsjFAqRgK6rgKQaDvHVFlcOSAkDevFpA1D726OUpF5MW8KgF6tevjzVr1qBr1644fPiwR9eWi5WsBX755RfhrIzDhg1DbGwsK9Y9YMAAzJ8/n0EfPaY0/QSEycnJtjdMKiVleFS3+PhZGDx4qLOEghqcrCqCov3tgKE7gNCKy6gVcBRJRqMHcjygdAX4XAPHKdP9sHfn77jzzh62rzU7A7ds2cIyii5dutTjIGpnv3JMcQtIICzHV8Xs2bPx1FNP4eOPP0bjxo09eiZFodCq4scDIDou4q7pigupCNiJ7FNvHuO910c2FmA3VqAaXkID52vGW4enyJm5kvL2pz5uBJ689bVKph4gevTylIuVEwv4+/vjHBVDLOfNx8cH2dnZ5fws5PbVFiAXUfpxK9ooppBuzoaFhbEEWwSHFEelbooSSPPeeuut7Non9XHJkiXsMSmH5KIaHByMuLg4+Pr6YnBUFFYmJmLm/Pn4afFiULbHSpUqMchs3rw5KlXyw+XLymewOoZPDUZ2Ywp5MYd6MYN66+rFCmrBzepjM+WQB2yuHnc1KU3JAOOU6TWwd+dKj8Pg/v378eyzzzLX/gcffFD0LSP7lTELSCAsYy+I1e2QQkjuKlSOgmrBebKRStmkVgcMe1KpUyii/CkAogcfVgDPUy6hImDKAybHeYXgAoPBuQjEW6jPgV4zYOWtJ+pSajSPlflpn2bzaIHTk1eoXKssW6B9+/YsZpN+eG/cuLEsb1XurYxbgNzTCJ7c6bY7YcIEvPTSS5bOvE3z5sjctw/3RkWhQWgoG5uyaBHOJyfDD0CNwEAERkWhwtKl8Lr1VlQ6dw6N4+NRKTAQ+6Ki0CYxEadatMCJ4GD0j4tDBV9fzI2KQveff8aW119ndYjJHZXURoqpJffTmjXr4fTps859lgYQGoFc4fM33dQeHTteg7lzlyMj46RG0RRREM3KRmjX57ls6vW3oxTSPGUhhtABxtM+r4f040s8rs6dPXsWzz//PHOZJoFCtvJrAQmE5fe1K9g5Fa2nOIf333/f42dDUNi4cRgefXQLx/VRBKx4SplVl1SRNd3dRx/k2jIY/A9foy4+Rj0TGDQDQZ7rpqhSaBX4eOvyXEbV4xWA9PilKhcsgxagHxHkCidb2bOAn58fqJD7wYMHy97mNDvatm0bU9pq1arFFDR3tJkzZzLgstIu3nILzqxZA9K86V9aSAj+iYxkt8zqJiQg++RJnIiKQt7Spci/9VZkpabiUFIScgMD0SwqCtsSE1GjRQvUCg7Ggrg45PpWxf0s5nAJPvnkI+ZyqqiD5IqampqGZs2uVQGWSGygAkRqMLLjMmo0XgtkwO7d8xAa2giTJy/CyJEfMIApLAWhdpEUcQ0VBUAz8CsphbB0AHHy1Jo4kLYCPW/zrJsoWZiyQNNNPSo+L1v5toAEwvL9+hXs/tFHHwXJ9hR07ulGUNiwWRhGDCEoVMOBGeDZATErwCgCViU1X9Fz64wzWIAdGI9GmIi6JoqaJ7KIapVVBdD0njcCQavKopFLqaevVLmetIC0gKgF6G5/w4YN8eKLL4oOKbV+TzzxBMj9+N1333XbHiZPngyq/WulderUCX/99VexIQSWpOht2LCBQabiMpqamlos2YzDZbQZ4uJmMNUzKuphJCYmMVfUWbNmYNmypazET926dbFx4xbExs4UAEJR4NPrp+duai2WcOHCD3Dvvbfgtdem4u23ZziBUAtsvMdGyp8oIPKS04ge5ymQrsUAqstGFIKzsYvp5Om1cHDfbx5XBsnqpKJTuNLUqVOtvE1k3zJqAQmEZfSFsbOtfv36oWLFiqAvR083gsJ6TdtjdMw2nULtVmMMrbieioKfkYupMt4MiPTBMSbmdvz2WzL27z/iNHdxgOqJk1iAf/EEQjADtXWUQb39i7p88pQ7V4+Lgp9oP61SqDz29NUq15MWkBaQFjC3AGXx/uKLLyyZqWrVqujWrRvatGlTJIaQIHD79u0gADQHwiWoUaOGMwbxWwaGERF3ICFhHrp0CUda2gFUreqHunXroEYNP0ydOhtZWRc1gKUAkhqUCFK0j4sreQ4AEe1nNF7fBbROnUAcPXpaM7+d2EJRF9OSjDEsGzGEU6bWwIH9a9Cjxy2WrlN3dKb3Rm5uLhYuXOiO6eQcZcACEgjLwIvgri3k5eWxLyMKNI+JiXHXtMLzrFjxJ+oFX4vRrHi9iAIooiBqgU1kXs/0mTLlScyatRwrV/6jOt9CwOuDY1iAbXgQrfEDglQuta4An3YsDyitHHcV7IyAj+dSqoZx4ctNdpQWkBaQFigxC9SrV89S1tj4+HgMHjyY7Yegj0pWKE1bdkJfIRzMXENPnjyFmJgh8Pf3Q0bGUfj4VEJi4m84efIkYmKi2PPZ2TlISFiElJR0FWApIKf9qwCUKOiJ9rMGhIXKl3p+O0CoHW9FOTRyVbUDeLSP0nERJXCfMrU6Duz/HT163Fpi7wGjiSlh0t69e7Fq1SpWAkW2K8MCEgivjNex4CyOHz/OahNSxrIHHnjA42dHSmGjJjdgeEHxelEXUi24uAPqjJLUaBVId6xVVGF8AEcwE9vRH22wBAHO18EdLqFmQKh3Hmq7Gh23GlPoKjgauZAqz3v8spULSgtIC1xFFqAsnqTW8RrFR7333nu8bizD7LXXXluktiB3EOugVu7UIGeUFdTV583qFPJcQ/VA0ZrrKC928NlnByAy8lasXLkVY8cqrqWiiqAeKJoBoFl/5bysAB9vPve5kk6ZFoQD6cvQo0c3scvMjb3mzJnDkoFRzUGK2ZXtyrGABMIr57UsOJM9e/Ywf/KHHnoIvXv39vgZFs0+qgCJCHS5EtNn5BLKW1e7P6PHWmA1fjwEB/EJdqIfrscq1BSIGdSetxVAswOIVsDRCCi1z5v14ymE0pXU429SueBVbQEqHj1v3jzQZ/XV1gYNGoRJkyax+EiRkieUwfu5554zNBPBYJ8+ffDbb78V6VOhQgVWOuJ///sf6Du5aDMCQQVEXAU/o/FWC9eLlJ2wCorGyuL27d+gdevGyMm5DH//QcjOVr4beAqeUZIYq8+LKohmWU/tgJ+yT6XQvPHjaZ/XR/rxxFKJGaTyKFTubPny5UUU8KvtM+RKPV8JhFfoK/v333+zzE/PPPMMUww93ahOYWh9vZIUdhVDLYDZBUC7gCgGhI8jHS9hL/qjPTaCyoCIuHiKZgcV7WcX+Eo6iYyiAPIAUXvc01evXE9a4Mq2QN++fdld/lOnTl3ZJ2pwdl26dMHatWuFzr0/gM8GDcLhZ55BeHh4kTEEfG+++SZzn9NrdIxirY4dO+Y8rICgCPApoOXuv2Zr8wBQDVhWQVDdX19ZnDLlCTz66B1ISkrGXXe9bZKN1AjI7ACgdl/q2ENRhdBoXffWGyQY3HN4icfrDJKFSBH85JNPWEb7jh07Cr13ZKfyZQEJhOXr9bK0W7r7e/vtt7PMa9ovMksT2ey8dOkKNA1theFDUpwzuLtshJW6hWZA5x4X0hewF8Oxn8Hgv/A3KcPBAzZXFEO987SiONJ4Oy6hakDnAZ9ZrKF6/1qAtHkhymHSAtIC0gI2LbAdwDgAiwDUr18fjRo1wqVLl1iSGEqqIdbsuIa6GwT1AE4Lh54CQi1AFT4OCKiGkyfPO91pXSlPYZZUhqfwWQE8I6C0ohTyFUIqOp+2ZyV69fJ8aQnKjks1OUkFJ+8z2a5MC0ggvDJf14KzWrRoESIjI/Hhhx+ibdu2Hj/bn39egdDWLTB8CMVruAqE7gJAI+ASifHTVxjfwC70Rwb6Iwz7UEUDwGaqpAioWgU6UaB0FfxcTSIjFUOPvyHlgtIC0gLCFngTQDMAjlQxdpoWBNUAZgZ8IgqiO/qIAqARwFlVDEVjDkWSzZgBnx7QmYEbDwB5x+3EHIoD42df1cCh9JW46y7Pw9jWrVvxwgsvICEhAeRZINuVawEJhFfua1twZt999x0rRUGF66nGkafbkiUrENKyM0Y+qtRnEokVLCmXUJ7LqBUXT8d5vI9/cQuOoz864ggqczKs6gGgVWC0C4hGyqTIfOp9u1MB1CqL2nX0HqvHePpqlutJC0gLXA0WoNunGwG0BKDk8hQ/70IQrF27Np54YgxWrlyN5ctXqmoGugqEasBRg6cCL9rjegDpSpIZo/nUz9sFQBGg0wM8Ky6jrgCiqwBopAgWdzGdOKU69u5ehd69PQ+Du3fvZoXnye2ZclLIdmVbQALhlf36FpzdlClTWHA7QSEVEvV0+/XXFbimeXs88ui/Bq6UZQUArQHhF9iC1jiLfuiEcwU1nFwBPLP1RV1N3an8aV8XunJ4QGi2vgjwaZVH3nqevprleiVtAT8/P7bE+fPkOlY227PPPgu62ZaRkVE2Nyh35ZIFyEV0FYCPLM1SXBEcM+ZxfPHFp5g/fyEGDnzQOZuZumcGitqkM6KPrYKfnvKnB5iiwGekJPKUQHeCoSsAyFMIecftxBICM6ZWwn97N+KOOzwPg/v372cwSL8bhw8fbuldIDuXTwtIICyfr5utXX/++ef47LPPWExh3bp1bc3hyqDly1egZdMOiBqmLl6v/rFfUi6hIoqkFlT4SuI0/IUgZKM/wpHH0ocbreMOQOTtz+5xo3Fmz1sBPiuxhXrgpweQRoDoytUpx5YlC7zxxhtsO+PHjy9L2yqyF9rb9OnTsW/fvjK7R7kxexYgF9HHAHQRHm7kCuqFZs2a4fnnn8Fvvy3HwoWLnTOKZBM1A0MtYPEeewIIjYDRTDE0A0rtOL3HosllzIDNCBTNAJKX9VQEAGl+bVbRwnHxUythV/oG9OzpeRg8cuQIxo0bh6effhpPPvmk8LtAdizfFpBAWL5fP8u7J4WQfsQQFAYEKPXxLE9jewAlumnZJAwPD6Pi9WUFAM1i7vRh7nusYzrZg6CsczzgdAUI1UBkJ8sob7wecOnZw12AaLaeElNoVSHUjrN9ecqB0gLSAle5BXwB7AQwBMByri2MQdAxVAtiRv3N+hmpiVoA4z02UyXtKIJGAGj1eRHw0wId77FZ0hg90OMpfLzjrrqQFgXIWdN8kLQyAcOGDeVege7ucPLkSZZAZsiQIUwhlO3qsYAEwqvntS44U0qF/cMPP2DChAmoVo1KI3i2kZvVnTf0wcARWzjxdnyVrnhZB3ePKQpUFZCPBfgdx1AZw6CkXrYKfKJJXzwBgHZcQo3KU1jNHsrr74piSK+bAopFr+9XX30VVFx3165dnr3w5WrSAtICZd4C5CJaFcBo053qKXxqACzuOuooQu8KEBoBnx54lpQiaOT6aQUorSiGPJdSUYXQKiCqAU0PIF1VCI0Bc+4UX/y2cV6pxOydPXsWL7/8Mu677z68/vrrZf69KjfoXgtIIHSvPcvNbK+88gp+/vlnBoW+vnRP1LNtwYIFaNGkCcY8l+UCFBopjO6EwkIgrIZLDAZ3oDqeQJiOwika4ycKejzwsnvcyOXTTh1CNTDrKXxWXUZ58ymgp51Xb5yyn6JgSLU558+fj7S0NM9e9HI1aQFpgTJtAXIR/cmZSOaE7k7VIKgFQOVHvtXn9cYZKYYirqZmSqAZKGqBU28eIxdPM8VOC6zU11VXUXcrhGbAaOSqqpyH+nxE6xbquZQCX3y0D3vS09C/P1W/9GzLyspiMHjXXXfhnXfe8ezicrUyYQEJhGXiZSidTbz44osgF06CQh8fH49v4tdff0Ujv+p47BWllhPP9dJTx4uDXV1kYQFW4nfUwVi0U0GsGkREYgjN+osCpVkMn3YOPYDiKZQi85vNa+T6yVMERVxFjcBPDxCN9uHxS10uKC0gLVAOLEAuogkAJhXsVVH69BQ/q+CnBSN6rAddev3suJTygM5oHVGgNJrfSAFUA2dZA0KeS6irx40URQdANmiRh1eHpOPA+UzccccdHn+nZGdnMxikGoMffPCBx9eXC5YNC0ggLBuvQ6ntgtSStWvXsjtCFStW9Pg+/vjjD9TOr4DX4/KQsfuyc309sNK6NvIei4CaCMDloznOYj5WYD4a401QMnKewuaKAqgHdKLziYIcT1nUc9U0ci3VApqZImgX+OyOUyuEesDo8ctdLigtIC1QRi1ALqIDANxeBAbdDYJl3WVUC3l6iqKZy6feeJH+dlxDzQCT5/JpBnjaefUUTV7SGB5AFo7veGcOht10BCcrnsHNN9/s8XdHbm4uyGOsS5cu+OSTTzy+vlyw7FhAAmHZeS1KbSeUReqvv/5iUOjtrXwwe247//zzDypfvISFeyojacpZFXCJJp1Rfuy734W0DU5iAZZjElri/9DaAFitxhDaUQJFYv14oGfHJdQdIMgDTL3jWtCkx0aKn9Xx2v6eu9blStIC0gJlzwJBACiiOAJe2MC2pwU3I5Aze14BC/VfdwCh3rwirqBG40QVQTUoqYFHO687AJDnEso7bjVmkAdwrh7XVwjvGp6DO0Mz4FUFaNeOPI882/Ly8hgM3nDDDaAs9LJd3RaQQHh1v/4FZz9mzBhs2rQJb7/9dqlA4d69e5F1PAsH/QMwYXSKAXiJuowaAaIZuBU/Fo6jWIBleAfX42tcU0JlJdTgY0cJdAcomimLWjATBUQ9oLPjMmoEhnqKn56SqICkmUup+pj8QJAWkBa42ixALqJnALzAygAoQKgFOd5jBRpEANCqq6gZtLlyTAQkRVxArQCiKDCa9VMASw/U1OBqJekMTwnUzqv01/4V6/fiVxXR9Hw6fIN80bx5c4+/5QgGKcFahw4d8OWXX3p8fblg2bOABMKy95qU2o4ef/xxbN68udSgMDMzE1u3pqB+g1YYNdKoViEP6hSA0AMXcaDsjkNYgF/xDDpjOkJNEt+IAp3ZfnguqHaPu9OF1AwM7SiAZq6lZkqgFUC0M48CkKX2NpQLSwtIC3jAAi1atMDu3Sm4HfmY0fVmNF2zFtkFyU6suoryAE87n1lyGDVQuppEhgeLVoFQD/ysAqMoEPLATg+8RABRuz4PBI36q0GQpyAWVQi/iq2Oo2lb0LZtYwQFkT7t2abAYPv27fHVV195dnG5Wpm1gATCMvvSlM7GSClMTk7GW2+9VSoxhTk5OVizZg2aNuqAmOF2oNB1IOyNNCzALxiMHpiDZgYwqAeCZgpfWQZCO+CoB2ZmLqm8/kagZwUAXVUIFYDU/i2d96JcVVqgvFugVq1a7LuEbjbm5yvvq9I8KwXMvPDjjwsxfXocXlowHzmzZuGtmd8hKelX5+ZEs4mqYUENclafF0kaoweKIkDHG2cGjbwYwpIARJ4yyANFPYATBUUz5VEEHPnjp02ujfSDv6Fr166oVKmSx98MFDP42muvISwsTCqDHrd+2V5QAmHZfn1KZXcUU7hhwwb2RV4a2UfppJcvX4GQZp0QPfQfgcLvPOVP3IX0PuzBbCxFP9yJRDR22t8sK6dWsbQKinr9y4IiyFPwzI7zXEPtKIpkJ6NYQTvPmwGoHhiWhR+zpfJxIBeVFnDJAqNHj8Y333zj0hyuDy6u+Hl5eeH5/DzcjHz0g/LD3BVl0B1AaAZnPLBz13FXANEse6ga5IxA0tXsoyLJacwUPyOlj6cA8o47QDHu2ypI2bcOPXv2cP2StjEDZRMlGAwPD5cxgzbsd6UPkUB4pb/CNs+Pso+SUkdQWBp1CmnbVBKjVbMb8NAQgkIz0HIPEEZjBz7D7+iPCKxAA50kJu5QAEUAUkSxMwIyoxg/UYCzM94O4Gn3YwRoev2MALCkFEKpHNr8GJHDBC1Atb8eeughDB48WHCE7Eblc6OjgXr1HLbIyADi4oAsKm1b0LRKXaFCGMwSyeSgA3xQOSwf4eG5iIurgqwsZYwW8ByPw8Ky0bfvBezZUwnx8dWdK3khIuI8OnfOwqJF1ZCc7FfwfGGCGiAwMA8xMUexfHlNJCf7u1ionucOqgdgvDEiiqNVF1ERENQCVUk/5il5ZoCnPh+jbKPFx38fWxk70taz0g6l0ajOIMEgKZMym2hpvAJlf00JhGX/NSq1HVKdwqVLl+LNN99EtWrVSmUfVEC8VcOGGDMu1+lypAUq3mMxkByNrXgN69Efd2M96liMGeTV9RNRGLVAZAaOriiIevbQi7WzohDyFEGRshG89WjfJaUEmoGksq5iN/qi1/YvlbeGXPQKsgBld6aU87///vsVdFYldyqBgUBMDLBtG5CU5FgnIgIIDiYo9HJCHT1rDISzkItd8MZ4ULklo37FXUfDwi7httuycOmSF+Lja+DEiQow1nD/AAAgAElEQVRwwOlJ1KuXi0WLaqiA0Mj1tKzEEGoBsTwAoRbI9ACNB5RmWUiNFEQeCNLx4oXpG4bmYezwdOw5mIoBA6iwiefb2bNn8frrr6NXr16yzqDnzV9uVpRAWG5eqtLZKKUk/umnnxgUBgQElMomVq1ahSBUxqa82pg6/rAJrOnBIR8In8NfGI0tDAa3ohZnfiOgMgJT0f4lCYQiiqN2faP9GIEZD+h4x/XWtwqAriiERusr58v7K11KS+XDQS56VVogLAwID1crgl4Myho0AA4dcqg20dGXUa+e432ZkeGFuLhK6NbtMoKD8xDkD1T0z8eePRUQH18FYWG5CA/PQVxcVXTrlo3OnbOd4yogLq4asrIKAY6AMDz8Is6d88batX5ISfFBSEg2br/9LHx8gDVr/BkQRkUdR2joRTbPuXMVEBtLUqYXYmIOY/nyQCQnV0NExAl07nyK9Vm3LgBJSXUREXEEwcFZ8PfPxbZtNZCUVN8JrAqQiPzVumTquWgazeMul1FlftGYQHX/knAdtQp62v0oMYRmLqdFlcfHJ1REaE46zuAEunXrVirv1ZMnTzIYvOeee1hpMdmkBYwsIIFQXhtcCxAMzp49G+PHj0fdunW5/Uuiw7///ovzmbnIa9AU41iyGfUPePsuo69hLe7HLvTDPdgLxf1HdD5RALWi6Im4bIoqklrlT7QOoRlA6oGTq8lkRFxO9dZVu3IauZbyxokc13MZNVtPwmFJfAbIOaUFFAtERTn+Fx+vVeAcP9YJDKkRHAYG5iMqKgeJiZXQokUe2rS5jPtjvfBFQEXUH5CD+fOroEYNAsxs/PijL+6//wISE6vi0KGKiI4+iw0bfJGcXMW5tBfCwi4iPDwLhw9XwqVL3khKqo6IiDOoXDkf9evnYMMGf6SmVkHNmpexd68vfH3zEB19BBs2VEdqqi9iYg5h+XK68Qj07HkcsbFNmCtqTEwali+vjTp1LqFNmzOIjW2OEycqq9RLBVD0/hoBoJEC6CogGgGbUWygK8/rARhPAeQdLwmXUXpdChXCjyfVwulDm1GnTkVcd911Rd68lGDpwoULLHFf5cr0GpdMO3LkCN544w08+OCDDAplkxYws4AEQnl9CFng/fffx+TJkxkUNm6sJFsRGuq2TvThtn37djRo1A4jh+8ocN2bOPEu/PJLChYs2O5cywiYioLLu1iFHtiPfuiLDFQ1iRkUcfnUAzm7heKtAJ+ea6kdRZCn4BmBqh5Q8VxIXQVAIyWwtBVCOi/6IaI9P7e9BeRE5cAC119/Pfz8/LB27dpysNvytkVHDCC5h1K2fgcQqmP+HMfpOV/ffERH56JevTxkZwMJCZUZEHYOzkWzuIp4xtcHUVFZSEwkIKQYwmymBg4ceB6hoTnIyCB1sKYqptCxTlhYFsLDL+D336vhxhvPY+HCmujX7xTWr6+GW245gw0bKIbQEWIRFXUUoaGOoMZFi2ojNbUqYmIOYPnyINSpk42goGzEx9P3qReiotKRmekAz+Dg84iLa46sLHWyGzPlTjlvKy6ftJIWjERcSEUVRDNl0AgQRZPSiCSPUZ+fOtZP73ktQNpxKS1UEL/6KgBHj/6Ba69toXsT/a+//mIhMOnp6cxVvJ4SCOvGt+P+/fsZBI4cORJjx45148xyqivVAhIIr9RXtgTO6/PPPweBIUEh1XByZ8vIyMDXX38NCny+dOkS7rzzTtx9993FlqAP0ZUrV6JRs+swfMhu9uO7a9dG2Lw5A+fOXdJx91QDSyFofY6luA7H0B/9cYbFkKj7Gbl/iihueoBmloxGb3+uAh0PRHlAZgZ0VsDRyOXTTkwh2cmqC6mogmg2r7Ku3l86Dz0A1FMU1ePd+c6Rc5U1C7z33nvsR+DQoUPL2tbK4X4KAc+xecfjMJYEJp+5gTqSyCgASAqd4/O8b98cLFpUGamp3oiKuoTExMro3CIXNwfn4NM4f2T6EoSdZ2pgjRp5CA+/hLi4GgwAHTGBp1lM4Lp1VZGURICnAOEFBoRz5gSiX7+T2LevCpo1u4SFC2vhgQcyGRCePl0JkZFHkJxcHatWBSI6+hA2bKiB1FQ/jBp1GL/+GoigoCwnEDZ1AmGaBghDbAKhGpDNykaQlcoaEIqCol0gFAU/vX5iLqNTpldHespq9OzZHZTJVq8lJiYyENyzZw+qV6+Oli1buvW9uXv3bqYMEghS1njZpAVELCCBUMRKsk+BBaZMmYJx48YxKGzbtq1bLUOw9+uvv+K///5jd7WqVFHcdIovM3fuDwhv2xzRo+jXgDWAm4pE1MV59Ec/5LIvRLPxZoBnDnqVKnkhJ+eyJgmJHWDU258RwNp53hVA1K4n8pi3nha8RV02eclheMetAKQeIPJA0Oi4W99GcjJpgSvAAnogWAg6jqQyFGNHLpuOpDARETkIDiZIrIzWrQnwKCbQF61b5yIiIhsJCb54tsVFHAnOx4dx1ZmCGBV1DomJfk6FMAs//lgd9957FnPmOJLFREWdQmZmRSQl1XDalLKMnkd4OCl4tdGt21m0apWF48crYd68oALXUALCu+/ORHx8AwQE5CAyMgNJSaQQ+uOZZ45j37722Lx5J3r2PIbY2GZo3/5ahIUlYvny+qhTJ8upELZAVpY64Y0CcHp/tSDFUxP1wMtoflFFUA8wRRU/MxdP9bx2QFA7Xqtc6j3mKYr6CuK3Xx/Fxm1b8cAD95u+B8+cOcMSSFGdzk6dOqFCBcXV1PW37tatWxkM0o2p4cOHuz6hnOGqsYAEwqvmpXbfiX733XcYNmwYSzRD9Wzc1f755x/8+OOPeOKJJ0wT2CxfvpzVtXrsscfQITgM/YbyYgoLAeQ7LEAF5CES/SwUnLcGnApgTpo0GMnJaZg0aYVqLSNgM3LJLOnnRQFSBPTsuIrqzWtFWVTATKtcaoHN1eM8AFTmt6oYqvu7650k55EWKG8W0FcCFUVQLwsoxQbGxGTD399xoyUjw5sBICl8jmMX2LH09Aos2Yv3hgroVCcX64MpwYwChGeRmOjvVAizEBcXgNatL6Fv3zPOOSshLq4WsrKUH+zkMkoK4TnExdVBgwYEe0eRlFQLO3b4ITr6MFMCd+zwZ6pgvXqXkJFRGdnZ3jh0qAo2bAh0xgrWQXJyAEsg07lzJltrz54WiI/3Q0TEQQQH0/wtVQohzxVUFAB5/czW0RtrpkAqipoWNHlAZgSWZi6oRi6eriiCeiBpHHu4MK4qFv8+l/2GodqbPXv2LHgTHjhwAJMmTUJqair69euHPn36lEjsINWPJjfRadOmsTI2skkLWLGABEIr1pJ9CyywaNEilkKZ6tp0797dZcukpaWxGMURI0agaVNyodFvFEM4ZswYVkenXbt2oA/AwHzg203e+ON7R0a3wrIAhYDihTwswBycRBUMRR+LZSXsAWFgYFWcOHFOJzbRruJn1RVUNIkMD+RE5xEFORGXUfXrqFXW7MQQms0nqkDaVQDtjnP5bSUnkBYo4xbQSwpDWxYBRDVoGPV3zE++JjtxBjHwwzL4GMyvdrVUw4eyH7Pj6vPQc9l07C8wMBdRUWlITGyIlJTCOoTXX98SW7ZQCIQRkOnBmPr8ecBo5bi7FEE1UOkpkmaA507FkAegWnBVHos93/+ZbPSpl4njXhRbGg66sU11nL/88ktce+21OH/+PGbNmoX77ruPle+irO0U38fzgrL6xqVQGqobTaW6+vbta3W47C8tAAmE8iKwbQEqHN+/f3/2wda7d2/b81Ba5C+++AL33nsvgzx1u3jxIvOzX79+PXOvoPjCmjVrshhDpdGH66XMbBwOqIbXnHGFhW6ggD8uYj4SsBuBeBx36QKjsduoHmC6KyaQB3i841oAEwU3kXn1AMoKOBoBmJ5S5yogisQA8hRC2q+Iq6q6n13QszvO9ltMDpQWKGULiAKeSD91H7P+hWD2EbLgh3yMglJPVzuH3jx2AFALkoWgGBiYg5iYvTh3riLi4kKdqqNRfy3A8ZQ9Zf9WwM8IKF0BQivgpwZGM9dSq8qg2bxGCp+ekmgGhI7+H8b5o+bxDFSp7V0k2d4vv/yC06dP44EHHgAlwyPV8JFHHmFhMJcvX0ZCQgJ7P0ZGRrrFXXTJkiVMgVywYEGpFb4v5Q8YubwbLCCB0A1GvJqn+Pvvv5kLBN2Rog8/q40Aj9wbOnfujA4dOrDh5F5BALh582aWnKFhw4bM3/7pp582VA/z8vJA9QqDW7bF0Id3FiiAdXAe8/Ed/kRjvIhezu25M2uoWUwgD7x4x42URCMQtJsMxl3jPKUQ8gCQFyvIO16WFEP64SFjD61+rsj+ZcUCIoBHezXqZ0VB1AKcY97OuIzFOINWCMDxgrIAWhDTApU7HmvBSg1gPIDTgzIjgFPsJwKNvD4iQKk3hxHQWQFEM/DTApurj82yiGqBUrsvByh+O6sKUnetZ/UFvb2V+Qrfdzk5OaysRG5uLvuN06NHD7Rq1Yp1oBvd9BwVilees/uOnTNnDlMdCQY7duxodxo5TlpAKoTyGnDdAqTgkVIYFhaGmJgYSxNSIplz587B39+fZeQ6fPgwPv74Y1Y3hwDx1KlThuqh3kKkWrYOaYtBj+xCME5gAWbhR1yD/6GHhZhBEWCk1d3RjzeP+rgnFUGtoubqY+150GMzRU5USVTm4SmAvOPq/fCA067C545xEhAtfcDIzh62gKsAqB3vOhAuw2nMRRVMhK8GPPUAUrueK4/V8+spfnqAJwqCPLBz13FejKB2HREwNAI/NYi5CnxWx1sDxIQZvtiesk5XjSPY+/7777Flyxb2m4ZyHRAUkiqozo+wY8cO5l46aNAg2+/R2NhYJCcnMxgMDQ21PY8cKC3Abivl0y9y2aQFXLTA8ePHmVJIih596LnSyMVi6tSpuP322/Hnn3+iTZs2uO2229iH6urVq/Hbb7+hTp06iIqKYn+1bdmyZWhY2ReX/0pB2sID+AC3WIwZdAfoqQHEbD47wMebzwwcRdfTAzh3uIwagaEVAOQpfLzjdoDPKlBqAdPKY3Vfq+O0Y115J8qx0gI8C7gbAHnziQBiIYiNwkXch4vohUDnieiNFwFDraJoFDMo2o8XcyjiMqoHlCIKn9VxZnDJA0aR46LKoBoYrbiYOhQ9R1NcRq0BoJLU6NHx3ujkdQgHco6w3yTaRp5K8+bNQ0hICLtBnpKSgqSkJJaEb82aNdi2bRvLk1C1alV2jHIg0M1vO43CbOi30sKFC1k4jWzSAq5aQAKhqxaU4wssQB+GlGiGagm+/PLLLlmG4gpJKSTApBhF8ruPj4+Hj49PgV/+4sWL2QetXnmKXbt24djBHATWbYDRjxkVrDeLBbQDdKKxhUauoDwX0pKMEXRVAeSNNwJBdwCiKOCJgKIaqKg//ZiwOs6+ElivXl1QTU5Ho3nMFEHtOspbTrqYuvThIwfrWEALakoXHsC5+zgPCAuPByEPO5GJ3gjEepZIRgEC+qvelxYIRQDRXUAoCoaiyuHVAoRWFUBtf+tA+M03gcjI2IqGDasY1g2kEJjZs2ezm+OU64DKS9DN7UcffZQllKEb2pQlnYDx0KFDePjhh4vEHop+9EyYMAG+vr4sgYyeu6roPLKftIDaAhII5fXgdgvQhx/dCXv11VfZh6DVRqI1qXybNm1Co0aN0LVrVxZDSE0JwlbcMghAqbCrXqMPZ1IYmzUJxZBh+3VcPEUBjqfIWVUURWIA9YDUky6jWlATUfB4CmJZchF1VfFTxivAJjqftn9R4Js37zt8//1czJ073yR2UOvUYQagZkBp9Z0p+189FnA3ACqW08ZaqR/rgRgPKI0BcRJO4yy88TyohqB2HrtKoZkLqXr/PNAzUhL1xvHmNVPwXD0mAphGCp8C4FaPmymGVpVBHjgagWHRcdO/9ce+1D9x00036ZaLoN8s5MFEMYOU4OX6669noEdASNBGbqHKjWvKOkqhMfTbxqzWst5nzdmzZ/H2228zrykCTdmkBdxpAQmE7rSmnKvAAq+88gpznSAopA9GK40+XKm4apMmTdhdtp07dzK3C3WaZnK3oDttQ4YMYdm86G4b3XXz8/MrthTFFbZtGo77h/0Dh4e0FSCz2l8NUnYVPx6oioKhqKKop7AZASmdH6+/yHEtcCrzGs1vp78WlFxR+kSBT3se1h7T9Us/GBxNRGnkKYgiQKheR93fyrtW9i2fFlBASdl9UXAKCAgEeWsUNh6gGR33LBD2Qjam4SRaoj4uMRjU25dVJVABHPqrzCeiFBoBnXo+URA068eDP2U97X5446wAnRqktOuZgZ7RODMAVM8v4hLK6097KDpPg9A8vDB6P06dOWOYvZNKYc2YMYPlQrjxxhsZ/FWqVIld8Onp6Vi6dCkGDx4M8qCi3zLXXXedrcyilE2dYHDgwIF45513yufHjdx1mbaABMIy/fKU7819+umnINcGqlVId8zsNAI4csGgBDOtW7dmU9BdMvKfp8ym9evXxx9//MHu3FFm0jvuuKPgw1i9Hrlq+FWojNMBzfDmY1TvSdQltKwAIZ0NDzD1FDgRpVEE4LRAxHus3a/eY6uKoRpceIDm6nExIPPxqYTs7GzV9aQAlZ6CqFyRIqBntD4PANVXvd46EhDtfA5dOWPUYETXhznArVmzGhMnTkJ8/GynCXjAZxcYzcapj5nPP2HCS7jnntvR+PABfPDCW5jwzz7VvvUBsGbN6njooXuwevVGbNu2x2kT7Zp2H7uqFFoFRSNFTwtcegCmB6i8GECzefRAU4nhEx1n1r84wInFCmrBUAuqjsfjJ1ZD1eP/Ievyadx66626HwGUEZ0UQSopQRA4ffp0BoWk4FEjT6m9e/ey8RMnTkT79u1ZboQKFSpY+kihBDVUY5ButD/11FOWxsrO0gKiFpBAKGop2c+WBQjmKPnL66+/bquAPd1Vo6KulNqZFENyFaV6O3SXjYK6T5w4wYCQCsJSCQwjIKTN04f37t370LR+W8SMorhCLexpAcXdMYa89VxV/uyWjzBbVxTseIBoBGhWn7cKlkZgxQNGHhDmIygoAOvWJeK22+5HWhq5JJsBmBYQefOXRSBUAEIqirY+DD0ySAEXZTERADQCw3y0aNECu3crkERzlgwQ+vhUdt5Y0c7Pixks7N+hw3VITk4qsPLs2Yvw0EPKj2f1j371eXjjrbeexquvjsZPP61A376PuQiEVl1KecB4pQMhT1G0CoTq+fRAT0RJ9MK0ifWRfvg3tGgRwlw7jRoB38GDBwvqIlPCO2oEfdTIO2n37t3stweFt1CdZco8aqVRwfk333yT5VCwm4DGynqy79VrAQmEV+9r77Ezpw9FqlFIH2bk7mC10YcuJZChu2v04di9e/cid9kyMzNNXUa169F+WoZ0xMOPbNOBQjVw8Fw33RU7aARkoi6friqHnlII9dZRwEcP0MxcPHlAxzuuBS5r/bt27YQ2bVphw4ZNSE7e6rzEXFH+XAFAZV3lStfuw+h5PcBTv1uMwM9oPfU6aiXS6jte9udbwAj8REFQr58CSmbKoWPdoKBayMw8bgKI4krh448PQ+vWLTFmzDjB+fQVw5tvvgFr1swrMF1i4gr06fOo87GxwjdgwO149dXHMHv2Enz4Yayqv1ZRtPKYB3paQNUqcVaO6ylxes/RqakBS/tYZB6zmEIjRdBsHVHF0N2xg8bgmBDni+171wsVeKcEYJQptHfv3ix+UMmATuBHjdxJSTUcM2YMu6FttVHYDd1Up1qDVMdQNmmBkrSABMKStK6cu8AC//33H+6//360bduWxQJabRTHQnfiqEh9QECA1eHF+icmJiKkRnUsSq+JJZPPOI/zwMqqYmikCJa0UsgDPMd5vPLKQOzbdwTffbfKef5ahdQI4ESSx/AUQ1rSKvDxYgB5x9WAYw0AHQYqHE8/Pq+7rgUmT/5Oc1NBDULuBkTlMjab12x9vfFG/fWe14638lgPELVA6vLb+gqYQA/01ICmnGLpAuGXX36EHTv+w1dfKYktxAHQcQZF+1Md2nPnKHZWZB59IKRZD62Zjfo3d2YrDBnyIuLiFjgNZgyEhfvhAR/1FIkZNOvnKihaiSFU70MkOYzSXwQM1UClXUerzIkeNxqnfd6sn4gCqD7PQiB9+OV83FIlHSlnM3D33Xdb/iyh8BZS8chltGXLlkhNTWWuoVQSgspMWG3kCUW5FObOnYtrrrnG6nDZX1rAsgUkEFo2mRxg1wKUcYuUQnKZGDeO7gaXbqPSFMcP5yCgcSOMivlXIEZPVDG0C3zuVAR5QJaPnj3b4PDhk9ixI935QugBIR0qaQDUAzkesLl6nM7LfYDoMKA7ANAqUPL6uwqIVsFQ29/ssfL+V4OhUX89oCzdzw+x1ZV9q/+qRxo/7+3thbw8rRorCoLKGmoQMlP+9PrTc9r9iQCb9vyUeUT/GgOfGTC2Qw5W4RBuC+2G1JNncfz4KZX7p9G+zVw8lf3yQFF93KrLqBpuFFDR+6sHaVb7i4CeFjhdUQSV/ZUEILpXMZwYWxNH0/aiXkMYlpTgvd8pqzmFt1BuA1IGyZuJbn5T6Syr7b333mMJ8EgZNMqibnVO2V9agGcBCYQ8C8njbrfA8OHDsXnzZgaFQUFBbp/f6oTkQtqoWXsMH7LDOdSVMhM0havjtcqc3nzqdcQUwUJgEQVP3rxGAOnKOAWszICPpwTyjqv3TT9WRPu7A/hEwFHdh9f/SgBC5R1rpBgaAaP2na7Xz90gqQd4egqeGrC0+9ICkxbU8lG5chUcO3YIsbHT8fTTzxmAWfFxRYHJCAD1nlfvVw/ceMf1gIvWUX64G43XHhePGXTMWAgbPyADa1EFH4E8SLRQqbc/LeipAUvpr7cfUQDUzqcFMqPj6uftxhAqa1lRFGlMeQFC9flpgdPa4+9n+GBHyl8uu2RSsjtKHEMeTJTrICYmxrIySOEv7777LkuiN2XKFKs/ZWR/aQGXLCCB0CXzycF2LUDpk8kl4qWXXmIJYkq7ERTW8/PCd5uq4/fZWc7t8JQ+Oy6mZiDHm+//2TsP8CqKtY//0wkpQGih9yo1VLHwyeUigiCCgkqUJgr2Lrbrxa5YLqKoIBEEEVBQkaqCgggSIHQivZPQEgIppH/POyebbCazu7OnJCcw8zznSXan7ru75+xv/++8YwSKMgCmBywrxc9uvkz//HHrQccIyOy6lPLA5groWSmQVqAmm28FdHw7MuX1gCVT36g8v9+VbRGYyQCg6JtBFhD5umbAaBf0jL6xeEWNL2eUX3L/9OmfY8uWOHz+uf7BkC8n2tb3qYGNtk8PRs4qhhqIacBn1o4IxLT6zvwVA+MtSMcHOIfWaCgICqPvxwrwzECSB0izbVddQ/VQIwuIZsDpjMuo1i/fLg9c/PhE5Y0UPR5cRXMKjfoz22/tOtr3gWzc1uQoEtMzXIZBsgBFm/7ss8/YMlsDBgwQRjs3e87ZvXs3g0FSFWm5LpWUBUrbAgoIS9viqr9CC9DaPfQWjUIp9+rVq8wt44gGlo76DRpgzGgtCikNy1XFz8rV1FVF0AzgShsE9fbSA5oIsJwFPivQs8oXKX2lBYBWoCgDfNr4zcBPfzvpj9eofdF+Uft8OSPQ4/uXAUIr0LOrAPLKnatAaKYE6oHLjiIoqmcFdFbKoFV9PdAZAZsIIHmA8x4g/AvH8SkqY27hIvRGx+XtQGgFgjKKoR5U7YCgCDx5QONhzxWXUmdAzwgg7bmQTo+pgRNHd6Ju3UAWSdddiVRCmg9rN5IoralMawvGxMSwJSxUUhYoCwsoICwLq6s+Cy2wZs0a3HPPPWwS9/Dhw73CMqQWXlO/M4aO0aJHWgGdM/k8OBmBm8x+M+VQBGiuuIxatacBjx0A9KRCSA8QrgCis/WNwM8O8PHgagWAvOImU18GBPl+7WzLAqQVMIry+a8Lu8Ao83XD96tt6/+atWNVTgMXGTC0AkGRUicCOyNFz0rps8rngdF4u0ePTmy9wBdeeK9ggEYAZ7XfF2OQgrtxEb1BURz58mYuqHpw0upZzSl0JZ+HKT2A8f3zoMXXdaa8qA27+0QAaNaGVXkzkNPsYwaO9kCQro95MRURf1QuiqjMN4SrZWjeIQW5mzt3LlteSyVlgbKygALCsrK86rfQAkePHmVQWL16dTz55JNeYZlVq1ahcoUQpFVvhv88sLdgTM6AnwzQ2XUVNQNATyqCssFfXClnBpRWiqNc/n/+MxYLF67C7t20vpoe3Gjc2gO8pxRDffsygMeDpRVQmuWL+vM2IDQCSB7ERF8TMkAoA5b6tkUAaKYAWoGdVT4PkEZAKQJJftwakMmColl5PWi5DoZ169bC//1fd8yZ85PLQHgY+zEKdfAHQmwAoREougJ8PODxwGkFhPryCggdF4bIhVS/XxYofTFpehX4ndmN5Mtn2RrG3pA++ugjnD17lsFggwYNvGFIagxXsQUUEF7FJ9/bDv3ee+8FRf587rnnvCLYDK0xFB8fj7qN2mLsyP0GUUjtAJ+sMmflompHEeTBxmzbWZBztp4GcM4ohHT12lH+io77kUeG4uef1+Lo0VMcEPKKmtm21h4PkFbAxgOe1bZVe87kG4GoDDAaAZt2HCLg4pVLfT92yovq2QE8Pcjw4xWBF19e9I0pAkarclbAKQIzPUiKwM8qXwSaWj+i9pwBQLIXHyRG305Rfw8+OByDBv0bt9wyuqBzcbniQU7043WUfxnn0AJZuBfa4uGuKoJ6aNP3ZwcUjUCQ2rOaW+hMPg+aZmBZFi6k+vF5QjHk2y/Z35dfheL44b/RqnUrREZGlvmjDwWPee+999CiRQvQ1BmVlAW8wQIKCL3hLKgxFFqAgs3QxOznn38e2uKuZW0eciGtERiIjak18fXbZz00p5COUkYpdEc5HsM6x0QAACAASURBVCid2ebHoT1gGylrov3OziEUjVfr32ocfDmjbT3w2QFPvj09MGpXsh3wtAI+/d0hatesvmg8doCPBz0z8BPdxWb1rUCRBzGZbwkzBdG9QHjttV3x/vtvon79etiwIRbDh9+P7OwsnYKljdcIKEXj0QOKvr7+2DWw4vO9Cwg7d26HqKhrMG3a/IKB2gfC2sjBIexFezTDXlQoaKe0gJAHRyOQky0nC4Iycwj14OkOAOTbMwJQ2m8FfFpdGWVP69ca+IqUxOLt3veCL7qHHsDprHS3BI6R+ZaxKrN9+3a8++67GD9+vAoeY2UslV+qFlBAWKrmVp3JWGDevHlsYvXjjz+OW2+9VaaKx8vs2LED589fQs0azfHQw6QWUrICuLJWBO1GC7Vb3kzhs1Im9eBUugqhe9YLNAJJV/fLAKBmdyPANNovAjD9raMHStE4+Hb120YAx7dvBXpG5UX1+NveDPj0gMTbT98O348I2Ph+StZftux73HLLvwsz3njmJXzwwSe4BF/ksvUq7QCfXqkUgV0+QkJCkJ6egXx2aHx5fnyibR7I9Pai/+3mGwGea/ubN2+E66+PQlBQIPr+swn//L4Bz6OWyYL2IkDUAIM/LtF+O8ogtScDhvp+ZEFQBGFG/ZkBm7vznAFAbdw86Llrv6PdGR+E4tjFeFSt6o927dp5/BlBpoMlS5Zg8uTJTBW86667ZKqoMsoCpWYBBYSlZmrVkR0LbNmyBdHR0ejQoQPGjRtnp6pHy7KAM/U6Y9jYXWzhWEeymlvIK1quuITqQUs2uqgzCqAM0NkBudJWCLUHY/786PfbUepKq563AiE/LrNt7RYUgaurQGgGhrIKoH5crgIg/3XjaG/Llj8QFdW+MPPiO+8i74UXEIZ8ZMIHl9gHBX+1bfrry+3XtumvPt+xnQZfvPTSE3jjjRdw8eIlDB48GqtWrZUEOBE4asBmBYSa3QgIzNpxDQD1IDpixEDMnPlGMYPP+eon3Dt6ogEQ2gE/PZzoQdFdQGgFfnz/3jqHkAdKWSDU6skog0agqAdG43ZqN83DhxPCEX/8b69RBWnktEYhrb88Z84cdOrUyaPPKapxZQFnLKCA0BmrqTqlYgEK4UzzCs+fP49nn30WlSpVKpV+rTqhyKihvqHwr9kEjz9Ai9lbKYVGQOjMfiMAFYGPHWC0W98KuNwJgFYum1b5IvATja8sANEOABopfM4qhjy4idq3A4J8fSMw1O+3A4iiemaAaHUn60HGqqwekKzAE3j//dfw9NMPFzY6aNC9+OmnZQxcKiKfgaHjA4Qhr+Avv037+XL6uvkIRj7yY2Ph16UL6+vTtyfjkRffMVjIXgMdI4BzFRD1IGWkKPJzDPXbRgDnaDc+/ge0bNmoxImKiorG1q1a4C8RgJq1K6Mg8vXtbJsBJQ9XGvBodtT34yogesJ1VA9ozoKiK4BYEhwnTwtBzpl/kJqb6jURO1NSUjBp0iQWF4GUwbAwuutVUhbwPgsoIPS+c6JGxFmAFmmdPXs2nnnmGa9x/aAv+bi4OLRo3Ab3jNCiVVqBoV0XUllgtKsAygSBsVII3QF8npxDqAdWkX34fG/YFgEaPy4rgDTLdwcA6m9OuwBpBwStQFHLtwOEPABabct8FfPjKFLY7rrrdtSuXQvbt+/CqlV/ckqaCDBFwGZezhc++DrmQwwfVeB+Nno03vnqO7yNMFxkbp4iQCoJflOmvIbly//AsmW/F3RoBHTOKn7acTgHhIGBAcjMjBWekDvvfAHff7/aYNxGyp92HM4AoRm4GSl9ov5kgU/fn7vmEPKKndW2GVDyMFgS1IrPLbSbL1PeF3Nn+WHvoW2IiorympfHNNXk/fffZy+2KT6CSsoC3mwBBYTefHbU2AotQGv10CL2jzzyCAYOHOg1llm2bBmaVIrAnpBamPzEyYJxyYKcFUBqyo/IxZS6kgVMu8BoBFBWcwz58eoVNzNFzkrhs8p3BvjKSiG0AjpzABw+fCAiIsIxZcrsAsDgAU0GII3Ak9/vyrYV0JmBpQgcZQDQSrkTKZj8OEWAx7dr9vVjDIiOWvp8fTtm+/lyJbf79OmJtLR0HP9rIybgEu5BOoPCdxHODVYMiH363IjNm3cgKemiDqzMFEN3A6OjPT8/P8TH/4iHHnoLv/22sRjQpqf/heBgLXhM0WH16/ckli/foBu3EQjrwUpkB76eqB07LqQi4DMDRncDIg9q2vHz/chum4EfD5Qyyh8/HmrDygWV8osD4rNTA9As5QgOJJ9Cv379vObZYPHixfjkk0/w1VdfsWW1VFIW8HYLKCD09jOkxldoAfK/HzFiBJo0acICznhLOn36NPbs2YMmrVvjvmGHS8GF1C7gWYGcOxRDOht2FT+75XmXThlQpHHpQZUeJuzW4/t1dVs/Jv3/Ru0WAVL37u0RHh6CX375yy1A2LNnN6xZ8zd3K2njKOq3eAGZfG8HQhnwMwJMs28eI7DT6ngGCItG5ACddsjGBFxED2TiHYTjcwaGRoBnBX5W+dSjdlyuzSls2LAOevRoh7lzVxYckgMQuiENy+f8B1WGFw/EkX0+Cb/Xb4Pn0qtjO1uHUKT4aeMzAkIjgLQLiGblPT2HUAbWXAVEmT5kgE5/HkoCnuPEmwFl0Ti+nFkVxw//hdatm6NmzZre8kjAAsccPHgQs2bNYnEQVFIWKA8WUEBYHs6SGmOhBbKzszFq1Cj8888/eOqpp1CnTh2vsQ5TC2uEYNzzgcjP1R709UqUrKInoxzyCpent+l4rMDSTCEU1ZdVEGUUQFcVP1fra+dbezDW2tODkSxI8iBmDYqOGkagJt5PSuOKFbMwZMh4HD+eYFKfH49+mz8+s21RPaPyIqC0qq8HE099LYhA0qwvZwCQBzD9ttaXA/yKkmOb5ifR3GvNVfQGZGICLqAucvEOKuNbhArrFXctlQFAfhzaeJz/W6dODZw4sRzHjiWiQYMBBR344GGcwUc4hkcrtEDU5LfRt++1CA4OYvMG33prNjquWYa3cRTvog7+C21xb20cZoAoAkFnXEhlQZAOSdblUw9f+nri+sHBgahRIwxHj14osJvVnEGtfb49o22r9niw49s3AjxROf2xiwHTx88HX7y7H/tPJ6N///6eutltt3vy5El8+OGHaNmyJVMGAwICbLehKigLlJUFFBCWleVVvy5ZgPzyX3/9dTav8MYbb3SpLXdWPnXqFPbu3Y+6jdpj7EgKOEOJBxpXgc8KzNwdTEZGkaTjtBN11Ky8DABa1dfsbvTXXQBo1Y92dTkLiFZAaZQvu19UTj9m/d1hVxnUK2x8OyLgEylyRvV4MHPnXWzWlvcCYVhYCE6e/BuDB4/Db7+tLwQq+v65FRmYgGTkwQdvowqWo6Iun/7Vg1zZAGGFCkFYu3YajhxJwNChLyIIefgCR9EcGXgQjbGTjZkHTgcwNEAW3sZhXIN0TEAjLEfVguO78oFw0KD2mD9/FAID/bBx41H06DEZeXkiIKZ9ZkCqBzGj/50FQyvws8ov6nf6zDCcOLwVLVo0QO3atUvrxrfsZ+3atWy+4CuvvMKeS1RSFihvFlBAWN7OmBpvoQV++eUXjBkzBr169WLzC70p0fIU9QKDcbx6E0x8gILOmCl47p4j6AowigDWCNDsAKAVgJnly7h4WrUvA24ixVIDAEf7UVEtERf3j+586vN5kJJVBPXlnAVA7fhkAM9MSeTr29nWH78V8PHjtSovA4AioBQBnKvl9N80soCoL2dUX3Y/X65ou3fv6wpgkO/PAQjRuIQJSMIhBOAdRGB9IRhqbfDApW1b5fP17JbX1/fBdbiEL3AYq1EJj4EiixqNq/j+O3Ee7+AQ9vTsh4Cnn8Tx0ykYO/YDXX0ZBVADZA1S3LHtPpfRCFxGJC6jFtIRiQw8/c3T6HhP0ZqXt9wyHStWUNRVHuroOGSAzqqcGTjaDT4j42Lq6O/VaaGof24fjmUme9VyEmStmJgYrF69GjNmzECfPn286VFEjUVZQNoCCgilTaUKeqMFzpw5w2Dw4sWLeOKJJ1C1qvZmuOxHq80tbNGwFe4ZdYSby0bjk3UhNVMYXWnHDuiZAa0GGM7MCXQVBI0A1lkANK43YMB1iI7ug2HDXim4uPRg5awCyPdXnoBQD4D6+80VZdCoHTtAqB+XO4DQ7LuktIBQBHhmrqViINTm+j2MC5iA8/gDIdh+90hcDKuEadO+MwEvVwBPbz8NALR9JbefQALewjGMQxN8jRoFBWWA0AEOAcjHru+eQfM7HAFG7rjjNSxcuE4HSBrg6cGHb18GHM2A0QgA9TBV1L8/8gsgLwORDPSKgM8Bfo4P/Z8OfyQiBAmoiESEou20t9B27O2FRr7pps/xxx+HriAgBObNDEH84Vi0bt3aq+YK0pJY//vf/xAeHs6gsEYN7Xot++cPNQJlAbsWUEBo12KqvFdaYOLEiZg6dSqefPJJXHvttV41xpUrVyKychX4hzfHw+NJXXLVZdQOIPLAKLPtjS6idhVAu+XtAqS7ylsBIA9IdgCSBzYe1GRcQLX+jBQ8MxB0BQxF/fG3tZnS566vABmg1PdlBYgy+Xx7Ru1rYCNy8dTqGCt8fgDebhCMZ49sZoX7938Iy5bR8hii/q2AjO/PqnzJ/BDkMlWwPjIZDO4xcRG1UgwnT34Ejz02iA3q1f8bg093XUKPHq1QsWIwjh07iw0b6HtYs5/2lwc82s+Dob3tcOSiFgjySNXLQK2Cv47/aT/9TUcEMpGIigWQR6Cn/R/C/ifw0wAwA/7FYK9Vq0hMmXI76tevgpUr9+HRR38UKIFmqp6dPJk5hnYVRH354orhp5/VQM7FXUi8cAo333yzu25qt7SzYcMGfPTRR3jooYfw6quvuqVN1YiyQFlaQAFhWVpf9e1WC/z8888YO3YsbrnlFowcOdKtbbvaGCmYW7ZswTX1OuOJd+Nxaj9FnRG5KFJPsnMAXXUNlYkuKhqPHWXRqL7ZfhnFkeob2c8ZV02j9rQHeF4BLC1FUD8u7Srkj89ov7sAUNSOM4CoH6dRfTtKoALCkstYGAGgGNgCAvyxa8t8NGtaD+O73Y4vdlJwIQ2QRKBpBHri9q3ATcsfUAWYlLwVyxCBp0xdRM3mBBYHvP79u6FRcgImNctF4Iwv4etXpEauWrUd/fr9F1lZLPqXiUupGAAjkVkAdPTX4cJZBHza/xlszmYCgpFY+BFD3+lC110r11LZoDS8K6Yd6LNTVsYF1Rj4HMBdsr/OffLw3NDK2H38b3Tq1IkpcN6UZs6cieXLl2P69OkYMEALgORNI1RjURawbwEFhPZtpmp4sQUoqAtBIQHYY4895nUuHH/99ReyssLRILIeRo83CjpjRwG0cuW0yrcCUA1IRIpbac0hNAJQM/DzVoVQRhHUH5dZebuAKCrPt+/KNt8+/0VhBpaygGimHJoBoozSZ1Tf7AtPRvHj29W3p68vAjE9aPGAZrXN96MHn+IANwQX8Q4S0AHNkVb4kF4csBwvYOgB3g4oWiuFH3erjodj3sR9bYfgm7zqHKBZ1y8CCn68gK+vL1LOz0No5bASJ/G11+bh1VfnFfZXkal5mSDYcwCfNleP/tI+cuN0wN4ZVCgAvQoM9oqgj4CPANDxNxWBAldVvRLpDADSkJ0BPlE9GaCzqueKIqjVLRrHjM/q4FjiTgQFJaFHjx5e9bRBU1Q+/vhjBqgEg94U1MarDKUGUy4toICwXJ42NWgrC7zxxhvMnYPWK+zZs6dV8VLPp6AztYMDsTEzEjGvnuWCzsi4lMqAnF0FUU75q1o1BMuWPYLXX1+CJUt2COZGikDNDNCsgsZY5esVRXrAkC3vDiVRA2bZvwoIiyu7Zoqgqwqgs4Bo5+vAHUBoBojFwa2opB0lUARwfLs++AgnUAl5GI36EkFcStZ37JEBOEe5ysjB5ziAGsjG6w174vcjtGSCfH1Hf+aKYefOzbFp00fCE3p61TrE9769AAIvIxB5SAABnuPjADvtf3LbpH2Ov3kgh1v98Zq5khoBID9+HqxczTdrzx0gqI3PHUDog8feD0KLzH04k5XmdUFj6EjXrFnD1hekaSkvv/yynS8JVVZZoFxYQAFhuThNapDOWICikD7wwAPsLeODDz7oTBMerUNrKSYknEaTBlG4b/RuE7ByV/AZOeATA1UR0FF486++ug9Tp/6Bv/7SIqjqgciOcqjVk1H0XAE9mfY9AYjuBECRwqa3u3a5WimMzpbT1zNS9PS3DD9emfpGSp7oVpQBRjNFUdSmjJJo9rVgBxD17dhRCvl6Mtui9vVA42hjM/7BVFRHDHilTutDFtjMy/dGCj7HfixCNTyHxiYgKO8i6uixeHmaN/jXX+8JT9jeddsw/obHCiAwGBcK1Ty9XezNGTSfc2hHGdRDlv64vM1llIdBq6ih4vJfx4Tj4NG/UatWLbaGn7elL774AuvXr8e0adNUFFFvOzlqPG6zgAJCt5lSNeSNFkhJSWEwuHfvXjz66KNo0qSJ1w3zp59+QutqtXGuVmO8MHq/B8BQBIKyLqBGICVbn8xtBKJ6ZU8rJ/rrDAiWFQCKxq/fZ3acmj20S9QIUM3yRQAqKi9Tjq9nvN21a1vExu7k7i0HsNWrVxM5OTlISDhXkC8DijIgJwOEdm93vl8rwOPbtyrPg5kenMxcQHnAsrstB4TdkYZV2IuOaIN9qKADNb4/KzA0Lj8Bx/AcjmMcmmMBahYUNGrPNSCsWbMKEhNnCi+C6dN/wwMPfKHrXw9s2ngUEIrm+BnvM1MeSyqJH8VUR2jCLuw5dxi33Xab3ZvV4+UPHjyIKVOmoEWLFiAorFSpksf7VB0oC5SVBRQQlpXlVb+laoFPP/2UASEtTeGNPzwXLlzA1q1b0bppFIbdK7OgPZnPrkuoVXkzQOMBy64LqBWgWeVrx0sPFd4MiHYVQf1tYKVQGoGgnf38+OyCobj++vVfY8KE/2Ht2jjdCw2gYsUKSEuLxeVLqQgO56P/ioCOt4cdxZD/SvGEy6iZgij6SpMFQFkwtFISjcBPBGgiV1IfPIsEkIJ3M0ipMQI1u4Dog2rIxufYB4q8OQ4tcAjBTriI8uOxAkZfTJkyFo88ckuxk5OVlYMePV7Cli20HBAlIwDklTpnQNFIGaR+PTmHUN++XRdRbcx264mDxBQBZFF7384KxT+HNqJjx46oXLlyqT4PyHRGL2ppSQkCwocfflimiiqjLFCuLaCAsFyfPjV4OxYg4Bo3bhyqVKmCRx55BGFhJQMN2GnPE2UpEmkoqiGodjhG3k2LC1OSUfisgM0qXwMurT+jfs32O7MOoVU/svn8uLXj0R6QZYDTCshk8j0DhE2b1sWBAyd014P+eLUrkR+faL9ngLDoOi2p7G1bOQV1Ll9E9dteLHjwFrm0ihRBVxVAPfBo9tIe6EXbMne0lQKotWEEglb5+vFRWXcBoL5fo3a1/cDmu1qjcptWaPryooKKziuC1EBfJOFz7MVcROJFkJeGVXtm+XrAsmrHASDR0T3Rs2drhIZWwKFDZzBnzp+Ijz8lGIcIMPn+XNmWmWtoBJB6OBWBqVm+M2BHlnOmXvFxtG9fBdu3pxTY2hczv62KzFMnkIpzLIKot6VLly7hk08+QXJyMj7//HMGrCopC1wNFlBAeDWcZXWMxSzw3HPPYc6cOQwKr7vuOq+0DgWdaRYYiK0R9fDBeHpwoSS7HIWR0leWCqFo/DzA2FH+3A14Wns8QBpta0DhzF/tkpMDzODgQOzd+w36938OO3ceLKbAOVoSAZbMfn4crmybA90J7EZfNMEu5oZox2VU1K5+nCJAM1Me+fZk6xsBnquAKNOuEcCZuZgWB8smTepi2LB/4623ZnHfd3qgKmpvSMNwzG2Yie5/XMBWhBiAqTau4n9vuaUbJky4G/Xq1cDevcdx5JU3MWTzcoxDSywqdBHVhmGl8FkBnz7fChSN8u3st+NCagaOVsogD3euAqCoPSOA5IFUpq64TMuWlbF8eU80arQUL06vgEZJe3Ai/bJXBo2hK5KigBMMRkdH4733xHNPvfKBQQ1KWcANFlBA6AYjqibKnwWWLFnCFpSlRezprzempKQkbN++Hdc0i8Jbsw9g28rsgmHyiqHMeoJWCqEIsOwEh7ECNE/nW4GZVf9W9Y3y9YAhA3gyoFYS8CpVCkVKyiXd+dfaEfVvBJxWwMeDmhm46e8Ya8B7GyeZ1vA86tgEQrM7U0ZBNAJArV1nAFE0JiOw4/spDmolFUCj8nz7MttF42zQoBaGDv0XJk2aKwWENK5HcQoDkIQ+aGsLCBMSFiAyMqKwnwsb49C++5M4JpyTeCUDIZnADvjJlJcNKuMMxGn9GwEhny/Thy9uvCsbD/eNwJ7DG9G+fXtERBRdG970uzt16lTQYvP099Zbb/WmoamxKAuUigUUEJaKmVUn3mgBWquQ5gbExcVh/PjxaNuWHny8LxEUJiXloXnDJhg+iuYXusOFlI7TnYqhHnTsgKRMPRFoeQrw9ONxBvCs6ssApBHQiYBN35+ongww8vXsbPPt84DlGN81uIxfsA910E53gxmBpL5/kQKnnRere9UbXUZFx0PHYQSUIoDUH7dc/oMPDsL58yn4/vs/CirrlTVeaSwaz0rsxFJUxceoK6inlSsaT8OGkTh8eE6xE5OTk4ugoFuRl2fUj74d/bhE++0ApJHyR+0atVMeXEb145cFRCvXTxm4ozJ8f+btzvkqFPuP7EJERDCDQVGitf3WrVvH8hs3bgwfH/6atrrPXcvftWsXg8CoqChQrAFaY1AlZYGr0QIKCK/Gs66OuZgFZs6cyRaxv/POO3HfffeViXVovgIBav369Q1/EGntozG334b8Si0w+n4NDGm4MmDnToVQBKSiceiBygrgrPIdYOFIdlxL9fXMAE/rX3sw57dl27Eqd3UCIQHPKvyDz1AD36NKwXkUKXyi20+2nCduXSMgNQM4frz6ccnU48u7tt25c0ts2jQdFy6kIiKiP/LzRWCm9VEcyNojDRuxGa3RTSoIDCnZFy4sLHYiEhOTUavW8IJ9VsDH52vAQdXNAE9fz6qcHVB0FRCdcTHlFTr9sevBjfa7GwjN2pMHwpgvqyM/ZRu++uEH0JrARik7Oxtr165lUzc2btyINm3aoGrVqp64kYVtfv311/juu+/YYvMjR44stX5VR8oC3mgBBYTeeFbUmErdAkePHmVzChMTE1ngmaZNm3p8DGlpafjggw9A6xFSIrXSaE4jjeuee+5BTEwMDh8+jJqBwcio3gZPP6CtX+gO4LOj7JkBnBWwuZpfXhRD7RKyUhqtypnlGwGmjDJo5SJqla8fl1gZLFK+gJE4i0FIxiA044LLiNrhQUwWFGUAzszV1EjBM/o6sCovk28GjHaVQ768A5RmzXoRiYnn8fzz07gDMQK0IkB8GYfRHqm4k6m7vHpTsv6kSffjmWeGFPbzzDNf4oMPfnQSCK0AUkYxtAOAPHCZgSbfruy2WTlZwNOPUwSQVmCnHZc+KqgeMM2UP76/orH8b1okKiTGISE3BY0aNcLo0aMxd+5cREZGCm+gvLw8LF68mIHgzp070bt371IJ9nbgwAEWMIbGRXMGGzRo4PHfe9WBsoC3W0ABobefITW+UrUA/TjQ0hS0oP2wYcNKpW9aI3HFihVsvcQKFSjoBliEs9DQUAQEBLDtd999F9WrV2c/sJROnDiBf/7Zj/aNu2DlsbP48r9nJNcvpNoycw6Nyjmz30hRtKMgUr+ulOfrl9a2EbAZ9W9WXrscecC0s59v33w7Kuo0Bg6ktTGLUmJiCGbNaoOMDP+CnUYunEXgFRFxGfdGx+P+pVnof7A9jiFIcG/ZVQLtgp2z5c2+BmSAz0ox1LcvAjq9oqeVNQMzGQWQb4cHr+L5GxGLqaiHWWwOKD9e2i5ev1mzOqA1AI8ePYPjx2n9SSuwcza/PAIh2ct6buGrr/4fZs7cjqNHKUInD2hWQCjK5/fpx2HlUmoOiA+9FYheNSpi25ENaNmyGerWdbgY0wvMs2fP4vnnn2fbpAj++uuvTBUkYCSvHIr2fezYMQZnISEUwMizaf78+WyBeVpSgl4Cq6QsoCzgsIACQnUlKAtwFoiPj2cupKTgEaQ1bNjQYzbKzMxkC97efPPNbPFbSqRWfvTRRwwIyYU1NTWV/YDRPAdfX70LFdj8x5SUFDRr1An3jooH8waTAj6RwudphdBKGXQF+Oy4nFopdq7kuxMARQodnV8ewPTjFfWvXb52ywFRUYno1esIYmLaIympAoKDczBixA4cOVIZK1Y04u4Lfrz6fh3j+hSHcAqBeJPNSTMqX7Je8Tl2RgDqidtUBHxWgCebz4MVD3J2QFBrSw9WIjAUASc/DvZoULDT8fdGJOM7bEMr3IAk0EsqGYCj/ot/X8nV08OuDPDpx2tV3iyfV+6o3bJzGX3zzV6IidmOgweTde6yemWPH58d4JMBRusytZvmY9ILlbDvWCxbtJ3m4ekTKYAUtI1+R2n5BgLB9PR09OnTB9u2bQMFd6P1gWkpKE+nI0eOsN9agk5yEW3VqpWnu1TtKwuUKwsoICxXp0sNtjQt8OGHH+Lpp59mP2hDhw71SNebNm0CKYR33303/Pz8mDL45Zdfsv6CgoJAbzMDAwOZMkjbRoneugb610btRrUwdqSm6GgPzs7MMTQCS2f2yyiEZu0aARodFz202AFN6scV4LOqf6UAoeM4oqIS0KvXYcTEdGRASKlv3wOoVi0De/ZUQ9euJzFrliNYxIgR27FtWyQ6dEgsAMbG6Nv3ENq0OYOFC1thwIB9OLS0Np7GSfw6LAeBgbnIyvLD/PktcfAgPRCKQe/669th3bodHEDyoOaR25ML9iICNL5fHrhESCOUKQAAIABJREFU+fp9RuWtlEJn8jVwsgOKReA3CfGoghzcXxh1VA9iVoCoHTMPiEbbVu0Z5XsaCO3MCRQBpbUyWHyupLHr53//ex3q1QvHk0/+josXKQK1M0Ao41oqBsPpM2vgxOF45OScwr///W+pG5Dm7BE0kosozWX97bffcP78efZ7x7/slGpQstCCBQvYC1WaovHUU09J1lLFlAWuLgsoILy6zrc6WpsW2L17Nx5//HGmFpIbKUVBc1ci+JsxYwZb84jcZSioDLms5uTkoGfPnujevTuDQXKzob8yiSbIt67fCIHVW2Hs6F0FVURA5kmF0AoAZQDOVcXP1fpG4Kc9iOvhxQ5gygCjdqZF7RrVl93PlzPfdgDhIcTEROkUwm0M+GJj62Do0N1YsKA1qlS5jP7992POHEek3qFD9+CXXxqhT5/DWLDA8SY+Ononli5thqeujceOc5XxxYpWDBirVUvHnDltDIHvzz8/wUsvTcfatdu4W4BX4ty1bXanmSmGonp6tUsWBPlyZvVkFT+tDRFIyQEi1YzHGkxAS/yIWgUN8sfnLMjJ1rMCPr4ddyiCIrDTQxLlW23LgCDfjxng+SAr6ykEBPjijjuWYOHCAwXnww7g6fuTdxklEMw+vRu7jsZbviglRZBedGpz4+nFZVZWFvr378/GS4vAE6jR9AxPeOIcOnSIedeQKjh58mRcc801Mj+jqoyywFVpAQWEV+VpVwdt1wL0Y/LMM88wpY6Cu7ia6O3o0qVLWTP046iF2ib4o7R69WrQj9n999/P5hHu2bOHubtQuQ4dOuCuu+4qnG/IjyUjIwN///03alXwxbGqzfDWA8cLihgphkYAZ8eFlLowAz0ZQJMBRepHBEoy7dsBN6N++P0ygMf3q50xq/EYlbOz3woA9VcPr9CRQngKAwdSRNuilJgYilmzOrI5hNHR27FnTw2W2br1GcyZQ2phPpo0ScawYbuwYkVTxMXVQkREBqKjdzAgHFwpESEDzxSog9cUqIOaXY2AS3THuQsA+Xb09pUBOjPlUFYB1Po0Aix9Pg9wIqCzak8PTnJASC0OwGl8gN1ohX8ht1jUT74/WcCzW87TQFgc7KpVC8W5c2ludh3V+iCb8SApH1Tmtdd6MIXwiSfWICVFW6PWc0D4yvSKqHduD05ezmAvK4ODg01/Buk3bs6cOSxoGv12klsoBUebPXs2xowZU7geIUHjhQsXMHDgQFd/VovVp2A29MKVVEF6qauSsoCygLkFFBCqK0RZQNIC+/btw5NPPsl+1AjUWrduLVmzZDH6sTx48CBq1arF3l7S/IatW7diwIAB8Pf3Z/Mspk+fjjvuuIMphuTyMmrUKBaSm9xsKlasaBiRVOvt9OnTDCQ7NOiCDRkX8d7DejDkAcoMqGSD0JgBp/bAT39lwM8dgKe5lFopliJg0+o4A3zOAqAeTPT2KglqjnNsVF4PNPp2+P3W21FRJ9Gr1wHExHRBUpL2AFjULwEjgSClPXuqIy7OsfC8AyT/wd9/12NQSEFloqO3YenS5kg+GIZzWIfb+9ZGx+6n4ADM9sjIcARQKkpmwKeV0p8fp29Hk4oiQBUVtypnDwybNauL/ftPcHP1rEBQHuyKjsCOYki1fDAN23AJ/ngapOraBTpPludByzFeR9L+yswJdJSfMycaw4d3xvr1R3DddVMK2vEGl1Eait0gMzLleUXSsf3y52HoEhyAuEPr2W9ezZo1pW60c+fO4YcffmDlSRUcMsQReZZ+vyjQDKmCpB7Sbx8tOeGuIG70m0fTLsjrhubiN2/eXGq8qpCywNVuAQWEV/sVoI7ftgXIBeXZZ59lbzQJDN2RCDbpR5HcR0kFpB/Mr776ikHgt99+i169erF5F5Q2b97M5hpSiO5Tp06xoDPkyqpFJOXHQ0ojBappW78rNqdfwjuPHi0oogcXEYC5UyGkLmVAkMrZBThPK4b6MTkDiFp97cyYKYNm7Yvqi8ob9cPvt96OijqBXr32IyamK5KSKuquG0e/wcHZGDJkJyIiyO2T3Eorsv+HDt2BxYvJJXQf1qxphOTkioiOjsPSpS1x7bXHcO2eHPwTVxN/Rfmha9fjmDUrShe11OiOkgFEV+9GI4VSBuhESqEMKOrH7Cj/++/v4+235+GXX7YUZMooh3w7tM2P26gdHpy0tkoC3K/LXkSnqW9hyJKz+B0OdbjswNCOYmgEjOL9iYkTUbNmGDu6Bg3exLFjFwRKoSuAqO9XxqWUBzYamayiaB8IJ3wSis7BAdh5bANblsFsugRFvf7mm2/YS84ePXowDxYCQvJWITCjJR5oX7169XD58mXm7dKkSRP2UnP58uWsfaMll+zc0QSCtIzFpEmT2BQPlZQFlAXkLaCAUN5WqqSyQKEFEhISWMAZgjOCwm7durlkHYo2Su4tNMehTp06LJgMtUluNhSNjRbNpbepFLVt1qxZ6NKlC4tCSj/A9CNLP8gEjWaJ5kOeOXMG19Tvim3pqXjr0SO6B3z61w4AWil4rubTeKyA1Qys+Pqlua2dBZnxWQGmUb7sfhlg5MdbtO0Awn2IieleoBDy7fmgb994VKuWhjlzOjEYHD06FqtXN0NcXG1oCuPChe0wYMBuLF3aCsnJwRg/OhYBodkFbqPtcPAgLUbtKvCZ1TcDPf3x88DE31EygMePQ9+GDFgCQUEByMzUAoXw9WW27YKg1mZJACxuAR+0alUXneI34HHsRxf0Lsg2AkoCESPlkqoa9afttwN8WntG4CeTX9TfJ5/cjhEjOuOPPw5hwICZuuMUtW8Ghnx5IxCkLmQBj4dDkb1EZfT79P0VAeOLU8LQsYI/dp3YgBo1aljOu6OgMOQaOnz4cPZ7Ra6aBI96wKNo2Dt27MC9997Lfsfo927VqlXMnfRf//oX2rVrVzhtwpkfUnqZSjDYuXNn5iJKnjcqKQsoC9izgAJCe/ZSpZUFilmAgriQWkjz+ggMaU0lZxPNH9y+fTtbeL5r164M9ObNm8fCdWshsgkA6Q0ovf0kKCWlkMrt378fN9xwg1TX9OOcdD4Fbep3wea0S3j/qWMF9WQBzA446kGsNBVC6lfkMqo9KPMuoaJtHpRkAE9/vFYuoGauoFo7ZsAoGp9rAFj8AhKNr3j7jmUoNiI2tgHi4hxrjxkvJ1HcHnvxF+5DG2xEJUE9HrxElzavyDkLhGYAx/dbOkBY1CsPqLLbngNCx9h8MB8bsBuV8BooUMeVB4TacRaP+mkEqnaUwrICQjoi4+AxL00JR8cgX2w7+jeqVqvMfndk0q5du9jyR7REEiWa+kDqoD7yKP22kccLveRs394RldgdiYLSEAjSS1NSBWldQ5WUBZQFnLOAAkLn7KZqKQsUWoDmR0yYMIEpdwSF/fr1c4t16EeU3rySa6je1YbeqGphu+kNK/34EkCaLUshGlBsbCwuXEhjrqRb0gkMZV1JZVw6r1aF0AzgZABQf6ZEAGrUvgwIigCVr2e2rY3N0U5ERBpGj96A1NQgzJrVrcDlU6a+o52XcQCRyMIjsFoPTAb03HLLGSwzIav4uc9ltDhg8Qqb3W29bfTgZqbcaXWMFbwGSEU8luN69EYcIgoqWCl+7s6XURDNFENXo5DaAUE9kBkpdXb3GyuK3bpVx8aN5wvOi7HL6DMfhqJLsD+2H9+IypVD2G+JnZSUlMSmLtD8Qlo6gl5Y1q5dm6l1+kQvM5ctW4axY8caBkSz0y+1RTBIIPruu+9KR+K204cqqyxwNVlAAeHVdLbVsXrUAuvWrWNqIQWFobl/NEfC1UQuqaQa0pvVP//8E40aUSj/Pm5ds4kikl5MyUDbxp3xd9JFTH7+ZMGwnY0aWrJedPRchIamYtasaGRkaOspihW3iIhkREcvwNKlvVGp0iV07RqH+fMHYtiwxYiN7YC4OMdcSs+uJ+hs+zJAaAWGevDix+E9QFhy3UAz4NSP23F8DZGObViHCPRGHlMueLvwd4+MS2nJfszvQZHi5ynFkAczI4A0KydS/kRgp7VhpCjKgKG1q+cj2I9BOI7e+FdBh+4GPlF7+n1W/VkBo3yQGdeVQh5MjZRCq/3W+bVrh+DkyaHo3ftXrFqVIAxCQyDYqWIAdh79G+GVglnkUFcTzQ8kJXDw4MElgs9QILXc3Fz2++hKIrCkPijYGqmC119/vSvNqbrKAsoC2rd3Pt2lKikLKAu4zQL/+9//8MILL7A1mmiZClcS3Z7Hjh1jbjjkwlO/fn2X5lqYjYXAkIIAtKzXGRvOX8THpmAorwBGRCRh6NAFyMoKxJo1N+LgwUYFwxADZ5MmhzB48BIsWnQrKlW6yIBw1qxhHEha9e8s0MnU05eRKW8FgFb52lmTUQzdoRTy/em3ZRRAHgxF9R3tLMZmLEQkZoHcTWWAz+wKlnUh5cdj1qYZMIrq8cDGlxEBmpWySG3IgKARwMkAowwgisexAquwHHUwmSm9VoDm6XxnAFA7LpGSKAOMZqDHK35mCiCNw31zCJs2DceBA6klFqwnEOwc4o8dRzciPNw9IKhd5QRr9GKU5grSurqbNm3CjTfeaNt7xeiOjImJYRG33377bTzxxBOu/LSqusoCygKcBZRCqC4JZQEPWOD48eMMCtevX88CwtBC8+UlkStpWloaWtfrgnXJyZjyLL1h1oOP1VzA4vlRUVvQuvUe7NnTiv2dM8exjmNUVByuv349+59UwcTEGpg/fwiGDVuIyMgzbHvbtnbo0GEH5s8fhGHDfkRsbEfExbVFdPT3aNrUERQnNbUiYmLuQlKSfi6afrxiJdI9CqMdRVCkoPHjNGtPDzJaPXcAoJUrKd+vflukyMkAoaONO3EKD+AY/g1SJ9wFhFYupvz4ze5MV4DQGQVQG4szAFg2QNgOydiEpWiNQTiI8IID8DT4GbWvgNBxAvTg6fj/0fcq4LqICth1eCPCK9l3DZX5/SJ3UVoaiZZNWrFiBVuzNyoqyuWXmGvWrMHMmTNZBFOCQZpCoZKygLKAey2ggNC99lStKQsUs8CSJUvY/EIKvT1ixAim8JWXRKokLRjctkEXLDmZiJmvJBUMXVPnzECrSMEbOnQetmzpjOTkykwpXLBgKJKSqoBAsW/flZg//04kJ1fB6NEzsXr1/yElJRyDBy/GokUDChTCzZg/fzCGDVuE2NgoHDlSH5UrX8ChQ/URHHwZI0bMLwBFT7mS6qHNLmhaAaOz+aUBgnZA0Q4YFgeyBKxAL1yHeIRa3BoywCgah75ZPt8M+ERAxw9RRhGUUQD1IMiP1x3bIsDUwEHUvh3FEHgJO9AR53EHcx21djV1Xkm0Aj4eFK3KyyiAPGDp7WZnDqGZkui5ZScenhSInhEh2H3sb1SuLB8sxpnfqa+//hq//vorA8GbbrrJ5bmC5B1Dc/Np7d933nkHt956qzPDUnWUBZQFJCyggFDCSKqIsoCrFqC3mq+88gpzpSHFsDwlbbmKDo2742B2Lp65P163VqARIDmAkNxF+/VbjIULhyIjowKio7/Gnj2tERcXxYCwV6/ViIkZzfJGjPgasbFdCoDwJyxaNLAACDcVKoexsZ2ZQkiJ5hk2bXqY/b948c2F+92j/BkdlxXA8fVkyusBSbZ+WQAhP07+KjYDSGNgfA+7kANfvFjocmg0i8FK+RMpk84AIN+P6G51Bwjy4CSrKDoDiBoo8eBptV823wd/42d8jpaYCf1C4O5QCvVt2GmPBzA9yOkVNDPA0/qTAUcz4OP7kwFAGpfzLqSTptdAWNIWJKSnSy0f4Y7fJFrzNiIigoGnq4kUwdmzZ+P1119n3jYqKQsoC3jWAgoIPWtf1bqyQKEFaDmJl156ibmRklpotW6gt5lOW+C+pn9F+NbsiHEPbCsYopFSmIe+fZeie3eHW6iWDhxoijlz7kNU1GYOCGchNrZrARD+iEWLbkOlSino2pUUQnIl/R4EhKQgkltpXFx7rFlzPUaMmMuUQwcoag/qmkLp7LYREFrtdxUA9ZYS2dVZEBS1awR4Zi6ffDt2lEER0AHtkIIlWI/66GsS5dOZu0FG4bNqV6Qgiuq4Aoj69kRKnh1QNFICtT5klT9RedpnXP8GJGIhfkMr3InzCC5owA7A8e3LbFspgDxMisZTEhynTu2PmTO3IzZWc5d3FxjKrlcoA4x6yCwa37RpNRCQsAFH8nIsF5S3uvrLIn/16tVMFST30DfffJMFUlNJWUBZwPMWUEDoeRurHpQFillg+fLlePnllxESEoLo6Gi0aNGiXFno9OnT2LNnD8ICg1GpTnOMHXmwYPwawDjmEAYHp2HEiC8RG9sdcXFdChXD6OivsHQpuYNeQK9eqxATMwYZGcEYMWKmDgh/wKJFgwoUwljmVjps2HeFQNi//wrMmTMMVapcYHC4YkVvxMW148bhjrmDMoBn1A8PXLKAxytk+nqyQGgXAK3Ky4CfGPiKWjYCTeAPrMH/0BQ/oo7BXEJnbhEepJwBRAWEDsuLQIrsWXzh+fewEVVxGWNwU7kGwmHDrsGyZQdw6VIOdxyuKoWyQMjDnghIi5f55NNayLywFRezUtgSEDVr1nTmpimzOnv37mXLLNH89TfeeAO33HJLmY1FdawscDVaQAHh1XjW1TF7hQU+/vhj/Oc//2HLSNBaSq4sal8WB0QRSX/88UdERrZGk/oNMHNlAlYvoKh2DoBp0mQv+vf/EXPmjEJSUtXC/QSE585Vx5kzNdCr12+IiRlb4DL6FQPCI0caYvToGKSmhmDbto7o0GEr5s8fimHDFjCX0vj4FhgxYg4iI08jMbEmsrICcOpULQaFjuQOELTTjgz4ae1ZAaYd4DNz0dSPnx+fnW1+PDJgqG9fVL5k/hgcQT+cwhD0MLmUS8tl1OxuchUQjZREs/368WhgoO0z2jZSCp3ZL+rfWPmLxzy8iG74AY11IMmP10w51B+THQWQ+tBDkrYt+mvUrgzwGfXDK41m20YKID9+c5fRgWMCMPjaYBw+fhiJiXswaNAgBAdr6mxZ/CrY75MWl6e5h7/88gtee+01PPbYY/YbUTWUBZQFXLaAAkKXTagaUBZw3gLJycl49dVXmYsMQeEdd9zhfGNlWJMiygUFBaFl3c7YeTkDbz1Ki9zLgplV1FI77WgPvHZdRu0AoKcUQRHg6U+qjMIoA5RmQGgGgGaupHZAsSQQBiEfSViI1v634WhOgMGVbAcIReAmW98VILQCRhGQ8ePSgEOvaJrVMypvBnIiQOP7MwIq83IDcAQfYh1aYThy4FfQEQ+AWv8a8PDbZsDoDOjp2+NBTd+eLBDKlHMGCGUURB9MnBqBFgF5iD8Ri8zMTPTtS+7W5S99//33DAZpCsXEiRNRpUqV8ncQasTKAleIBRQQXiEnUh1G+bZAXFwcUwsPHDiA4cOHs7WbymOidafOnElFw2oVkRN+DR4f/w8AZ4BPAzp3gJosUMqUs1L4+PFalXcmnwc6WZA0A0EReJYEt+LXpCuAWBIgE/58GtW7tsODD32FGTP+4FxH9QDDu9S6704ZNKgLfvxxk8lcRpEiJwI6frxm9UTgZlTfSOHjAY/fdlYZNKunB6ni/X2BP5AGfzwF7XvMWcAT1ePhzhVANFMgReBoJ6oojctOeX1/YgVx8me14XtxC46dS0WNGqHo0oVc8ctfWrt2Lb755hs0bdqUqYK0NIVKygLKAmVrAQWEZWt/1buyQDELkAsmKYbh4eEsdDfNBSmP6ciRI6AgOpG+oQis2gxjHjlgoRh6KwDygMdvWwGdCMJ48OTLuGvOoIxLqZkiaBcIjecIOloyzo+MrISEhE9ZqSlTfsFjj31tWt4T90SLFrUwadJwDBz4vgJCk+AxDtuLQK1oTmElZCEesxGNvlgNWjNOAaHDbjIKIF/OBzM+qY2s8ztxKuc8mjRphIYNG3riFvB4mzT3fO7cuWzRelIEycVVJWUBZQHvsIACQu84D2oUygLFLPDpp5+yN6fdunVjiiGtY1geE80zpLUYG9Zsi1qNauCZ1w8icZ8ZAGng4E2AqIdA/f9WiqLVcRrlm9WzcunUXyW8kmYEmnx/+m13AiN/BRdX1iZOvB1jmvth9geL8MLmXMHlLuvy6Wo5szvNjkuo3rVSa9OOUmjXZVQ/bj2AiVw8+fFYlTdy+TQGvWjE4wlsRWcMdzMQ0tiN+rWac+hMvoxSqJUxck21D4KRzbPx/guVkXD8NI6c3snW4Ctv8wO1q4zWESRFcOPGjcwT5uGHHy6PP2dqzMoCV7QFFBBe0adXHVx5tsDly5dZtLW33nqLQSFFJK1QoUK5PSRabiMzMxttG7XBz4lnMWsCBaDRAxa5ltIDlTMupnZAzQrkzPJlFEEzEOPhUjRuTwOhGQDyQFl6QEgK4o04gxj8haa43QQIRcAqAjVZMJS5paxAUA9YRiAos5930TQDSVcB0GwuoBkwakBmPpeQSs3DEsSjKibiuoIG3akUauNwlwups+BH43DWNZQHSV+Mn+yL3pVCsOPwTgQF+bDlF8prot8wihxKMPjiiy+y6Nrl+TesvJ4HNW5lARkLKCCUsZIqoyxQhhY4evQoA8OFCxfi7rvvxtChQ8twNK53fezYMRw8eBD1QyvCN7IFRt1L7qQiMNKDWWkphnaAz47rp3Z8Zu0bgaCd/VYKop18EXjpz7+ZS6q+HzOAK3k9/YDV+A218SloORYj0HP9OnS0IAOSZn0ZAZxWx0wRNFMAzerrxyNqnz8ubdtsP9+ffUWwyJ5F/dRHKuIxAzfiHmwBLYNgFwitFD2r9uzOERQpfdrxyACj82AY83Ul5J/eh2OpF9GkSRPUr1/fXRd5mbSzYMECfPvttxgyZAgDwQYNGpTJOFSnygLKAnIWUEAoZydVSlmgzC2wZcsWBoZbt27FXXfddUWs07Ry5UoEBtZA68ZNsCcrCxPHatFJSwsA6bS6SxEUAZKofT0g8fkiYDQqL9pvB/is5hjy7fO3gEgJFYGgvh3r/OuRiK/xJxqDIu7y5c3qO3OLGrVvBXp6gBIpfwoIHfeVLx5GHAZjL/6Fu10AQj2U8YBrtm0FlDLRQj0FhMDr0yPQwt8Hu48cRFbWKdx8883OXMReVYfW2Z03bx46duzIQLBTp05eNT41GGUBZQGxBRQQqitDWaCcWWDVqlUMDM+ePcvUwp49e5azIyg53P379+PEiROoFRgG/8iOeOWdbUjYL1IItQd1dwGjK4qgOwBQbwsRmFoBnll9I6CTBTk75awUQdElauzSuRCr8AdqYQr0QZV48JJ1CbUqZ3b7iBREq/KifCPANFMQNRCxO5fQzpxBHlz1ipu1S2iR4mfWDrAc87ESjfE/dCsoaKXsyeZbAZ++HZHCp+W7si6hPeWwVrNcTJxQC3mJ8UjISkbdunXRrFmzcv8dvmbNGpAqWL16dbz00kvo3VtbF7bcH5o6AGWBq8ICCgivitOsDvJKtMCiRYvY/EIfHx/ceeedLABNeU/5+flsgeLAwEBENeiG1EqhGD6ElgFwFwCShfTgpQdMHqDMlEOtHTtAadS+Wb/OAqGM0qjv1wjoeOC0A348MPNXpzGo9cBpzMVqNGSqklGyAj2jfP64rQCPb8cu8JnVFwGhvn0eJGW2+fqi7ZLg99NPozFjRiwWL97NKXkyYGgOhO1wFpvxJVrjIRwArTUnC3xW5WSAkIdCGquzoCijKPKA6NieNrsxMs5sQNLFi8jKykKfPn3Yd3d5TxQo5rvvvgN9d9M8wcGDB5f3Q1LjVxa4Ki2ggPCqPO3qoK8kC8yePRtvv/02W9SXwJBcda6EpC1dUSW4CqrVaYAftp7Bwg8pEI0MqPHg565tdwCgSHnTj88OOFoBoyv5/DjMgE4bvwgYeQCzAkVH+e/wC9ahFiajjWCunx5AeHvKAB5fX1YJtCpnJ18DE5HLqQz4WSmHovaNANQHUVF1EBd3SrfcBw9O+m1zABQB34tYh05IwBDQHGgr0HM2XxYQjdp3RSkkmxSvP/zFAPRtEYbziQeQnJ6MRo3K75IR/F1FUxcIBJOTk/HCCy/g3nvvvRJ+dtQxKAtctRZQQHjVnnp14FeaBaZPn4533nkH9erVwx133IG2bdteMYfoiFCaiVoV/BFUrS1GjT3oJBi6qgjKgJtIgTQCUsd4Xn21NzZuPIYVK/bqzpkzLqSuKIMiF1hPKYJml6ZjHN2RiAX4FfURbQKEdi9x/nhEAGel6Lkr37uA0GFJEYiKwNA+EFKNDZiBaeiEr6AtRO4s+NkFOmcVQa2ejDJYBIQxX9RB1rnNSMhKQ1BQULmOFMrfYTt37sT333+P48ePY8KECRg7dqzdm1CVVxZQFvBCCygg9MKTooakLOCKBWgNw/feew9NmzZl7jtt2pDCcmUkWtB49erViKjUFI0ahWFXnj/eHZ1YcHCeUg4128m0b6UgivMHD74GO3cmYv/+8wLQFfVvF/z0599IodT3IwOCVkqfnXwezBxjWd7yIC7f3A+jZh3DhQsZ3EXsqsuozD1hR/GTUfr0IGVUXj8uI0WPBzKrbSvQswI8q3we0MTlb8AxLMK3aIXHcA4hTiiFMgog9e0qAFJ97aNvzxgMX50ZhqZ5F3HgaApSUg6iV69eCA8Pl7nIykWZ3bt3s0jXBw4cwHPPPafWEiwXZ00NUllA3gIKCOVtpUoqC5QrC3z88ceYNGkSmjdvfsWBYVpaGluomRY5blitBnLCamDsyONeAIbOAaFj4CKFTgRysuV4kLSzLQOEdgGSv33MgM5R9ocvbsOgB3rjued+xKRJq7gGeKCyuy26nT2pGPKg50kgNANA0ZxAK+CzyjcCQgKo4v29i5WojjSMxhBJINRDsV0gtCpvd1mK4uWrN8/C1Jer4eKlkzh25gxee+01LFmyBCEhBLviRHPtDh06hEqVKqFatWrQWZDxAAAgAElEQVRe/5uya9cu0Hz1ffv24dlnn8Vjjz3m9WNWA1QWUBawbwEFhPZtpmooC5QrCxAYvv/++0wxHDRoENq3b+/V46cHJnoIqVGjBmrWpLXLSqaff/4ZcXFxePXVV1nm9u3bkZSUhEZhYciu1gRT5h3GjhUyih7VtuPiyZfXj82oP62MjAuovn1RPR443a0UmrWvH48dYBTVE9Xnz3M++vdvgzvuaI+PP16LrVsJ+I2ATQ8segXUVRdRfkx2FEN9XR7Q+PHqgcoOKIrATxb4ROWMFEke+IzGa1aOjtmRvwf/w8vog9+rdEZy8mVJMCyqX1IB1PKs+rcLgCWVwuvuysG4m6si9/x+HL6UhoiIyoXfqRMnTkRUVBQGDBhg+B1LHg5Vq1bFuXPn0KJFCxZl1BsTfaf+8MMPbM3YZ555RoGgN54kNSZlATdaQAGhG42pmlIW8GYLkCvpBx98wB5ACAy9bX0ocgelt+t//vknKlasyCLW0YOTKD311FO4/fbbccMNN5TI3rBhAy5fvoy6QaEIrNcai7eewMIP01yccygCQR7wzMDPDBztAKO7AZAfV2kBocydYq0gWq9T6DkgDAryQ2ZmLncgsuB3JQEhD75G4Fa0P27lrWjftS58K1fCwYMXMGrUCvz55wknwZB3DzXr3xnF0AfDX/THv5uEIfv0fpzITEGFChVw7bXXlriI6buLIOrDDz9kefRy69SpUyzwCgWUIeVwxYoV7Lv36NGjzKWUPDi8KdF6tz/++CNbBujpp59WrqHedHLUWJQFPGgBBYQeNK5qWlnAGy1AwWcIDCtXrozbbrvNawIeEMRR4Ji9e/eC5quMGDECvr6+DO5o7UWKOnr99dczSPz1118xatQoS/OuXbsWubm56N6sGc7l1sfWpJP48EmKpKgBnpWLpxUIWtU3yzcCQdn9onJWCqIs8IlMKxt0Rj8uMyVQBvjMTrE7XET59o0USF45A37//SG8/fZq/PLLPzqQEbXHA5PduYYi4NL2mSl6Rgqg3f0aYJkpilbKnDZeB5DFxt6LLl0iCw/s++/34c47f+bm7VG2FcBZ9WtV3ziq6LOTw9EqNAhZCXuRkJ0MPz8/3HjjjZbfOV999RX+/e9/o06dOgys0tPTUbt2bTb3+YEHHmCuon/88QcaNGiAdu3aec3SExS466effsKFCxcYCKpgMZanWhVQFriiLKCA8Io6nepglAXkLUDLVXz00UfIy8vDwIED8a9//Uu+sodK0lhmzZqFLl26sGA4BIMzZsxA69at2XIay5YtQ2RkJAvYYCdRu/T2PiMjD7XCQhFRozkO5gL/HUfRSinp3QztuJpeqUAo4xIqAjr9WXE9qIydc+yeslYuoUW9NG1aDQcOaEGARGBmF/x44HJ12wzkeKC06wJqVl/rV/y3AZKxaddYVL+mQaExf//9OHr1+t4NAFjSxdPRiQgctbJF+W9/URO1/bNxLvEAzl66gOBgX+aFQC+mrBK5gJIaSFGeaQmgS5cusYXa7777bubxQC6YtGYfvcgKCAiwaq7U8ull2+LFi9kxPvnkk2r5iFKzvOpIWcC7LKCA0LvOhxqNskCpW4BcnAgMExISGBjSp6zS6dOn8c0337C302FhYfjrr79A+8g9lBZxplDnf//9N1tv8cyZMyz8OSmA/fv3R+PGjaWHTe2mJGehetWKqFulBU77+OGJB/cX1DcDQlcA0CgYjB5G9XBqVF47TDv1jADPDOCMgM7ufv14jRQ40akzUxDNlDy79cwuG1lAlHEVtTM3UA9cVmCoH78ziqGoPg9Q+vEYAZZ+f8ny/RGPkdiEvtiLQ1Pmot0jRQuYT5y4Ef/9799OuIxaKYC8O2lJMPz489qo4peJU6fjkXAuFdWrB+K6666T/i6hgqSuEfDRS6zff/+deV6Qiyi9dBs5ciRzFaWXW1988QXLa9iwoa32PVGYIJA+tWrVYiBI37EqKQsoC1y9FlBAePWee3XkygLFLEBviidPnozY2FgWFIEeEMyi5XnCfOTiSQBIwEcPUFOmTAFFFKUPPbiMHj2aubrSnJwvv/ySjZMCz8yfP5/NiyT10G6iOTNJSRcR5l8dTeo2wNlcPzw0jtYDtBsExgzQ9KDHA52+HyuXTx7gtHZFoGoGjs4Aogjs+PHYdRE1O1t2wc7Z8sZjuOWWlli+XHMJFQGdEbiJ9l99QFgTqQwC6XMBwZiJruyTiQCMH98ODRqEY9++ZMTExBcYzMoFlM93DginT6+NMJ9s7D++H+lZSahWLdzpOdVZWVmYO3cui3pMUUPppdW8efPYdxUt3E4vq0g1pESu7lSe9pVFou9RcmMlECQvjCeeeMIrPEPKwhaqT2UBZYHiFlBAqK4IZQFlgWIWoOidBGLffvstgyyCrtKIhJednQ2af0Ouq02aNMHJkyfx9ddf48EHH0RERAQ2bdrEoo/ed999LHADzcWhuTragxYBI0XtowikNN/wlltuQatWrWydXZq/SApk/fqtUKNiPnJCO2HfhdP49KUzEkFpzEDPDsg5q/wVAdEPPwzDuHFLcPo0H0zHCjhlXEWtwNCZfF6Js3XaXCjMH2/ROJo1q4qlS0eiZ89pSEi4xPVhpAjaAUQqK6Msisrx9ewqg/pxau3r/7qW/y8cwEjE4i5sLYDAbvgLjZxQAN0DiA+/GYLmlavDL3UTzqb74dixnejevTv7vrCT6CUVfffQd1FGRgZ7cdWjRw/MmTOn8OWU5vZO0ZzJ64KSBoAUsXPdunXMLVPGDdXO2MzKUoAYgkCaI0gurI8++iiLhqqSsoCygLJA4bd9PoXBUklZQFlAWYCzAEXBmzp1Kj777DP20EMPNRQEwVMpMTERS5cuxfDhw1kUP4K/zZs3s+Ay5C567Ngxlj9kyBA2z5Dm4mjreJGbKT2AESSmpKSwJTZIbaS5hv7+/k4NmVxSSS3NvByCxtUDEBnUEOkVQzHmscMF7fEKotaNkcupKN/MBVWmvBjw7rijFb7/fo8OOKgtkQuqjFKoH4cZUPJmdsccQjPF0anTylUydz318fFlkSKLkpULqUy+fggisHNWSaR2XQVFM7DU2uf/OsZbCZcL1MBYdoBfoRtmoRtSUKEUQFAbd5FiOGNKDVQMysORM//gVOJFBFVIQ9euXdlyNs4m+v4JDAxE7969kZqaCgrQdc899zDlj+Y4k8soJfruImi8+eabmQv8mDFj2EstAkKaR0hQRt9pnk47duxg35nk0jp+/Hg89NBDLJiNSsoCygLKArwFlEKorgllAWUBUwvQW/HPP/8ctGwFuWuS8lYaAWjIdXThwoUMCCkoAz3Y0ENUs2bN2Ft2mptDb9nJDYrm5hBIhoaGMoUwKCgI1atXZ1FJ3ZXoAW/9+ji0a9McVSqFIzCsMS7kBeLF8fsKurDrYqoHLfpfds6gbDm+ff22DAjanSvoDgDUny1nXUDt1jO7QmQAj+/PDPi0PHeDoL5dDdj4uYfO7jevdx0OMzVwFGIxF52YIrgamvLmDGBq/dFffTAXastYMZz0eV2E5J9CVto5JKekYMeu/ejRoyNzjXRXIrij9mipCIqITB4N9KLs7NmzbA6hFhmZAsyQuyht00slAjJ6OUXRRcm1VANHd42Lb4fc/5cvX84ihj788MMYN24ce8mmkrKAsoCygJEFFBCqa0NZQFlA2gL0kENgeOjQIfTr14893FDwF08kUmYI/ChIA7lhkRp4//3348CBA8ydlN6+U4qPj2dv46Ojo0vNDYuiCZJ6mZ4ejJo1K6JqWCRCq0Xgm2VnsWoBuWlSMgI3u3MG3QGAPGjx2zKuonaAT3RFiEDN7MqxC3bOljcbQ/kFwqef7oKQkEC8+eZ65BYul2ikIJrtLwmEQcgtgMCNCMdlzEQ39jmD8AJj8uCm2dhZF1BtDEX1e93pj+j+WUg9l43zl87h9OlMVKyYis6dO7NlHjyR6HtIc/Ukd1ByH6W5guTuTi/Nhg4dyhQ4AkKaq0ffSfRyir4vzp8/XxiB1BNjo6imtI4rRWKmAFsEguTSqpKygLKAsoCMBRQQylhJlVEWUBYoZgGaZ0cPQDR3hqCQ4NDufBxZk9LDFgViIJWQFMJ9+/axN+40D4fySB3s27evx/qXGSe5iNHcy0rh9VC3Sihq1m6O8zmBeHw8H5zG3S6iVqBnlS/jAmpXKdT6tAOQPHjpAcKTsxqsgI8/+1blebDij0OkmPFKnqvbQJ8+DbFy5VDW+VNP/Y6PPtpsAGr2ALEzTmAkNrLPMlzDIJD+FiW7wGev/OTPqqCqfzZOnzqOE8kpSLl4nM2F87Tixl8F9LKKYJCCxWgKJH0H0DITNK+Z/qfvQ7vL48h81/BlaN4zQSDBIAEoqYE0P1IlZQFlAWUBOxZQQGjHWqqssoCyQDEL0Lw/ivY5bdo09la+T58+HncnpWUmyH2U3K/owWzw4MHMNbQ05uTInH5yJdu2bRu2bNmBVq2aIjIwGMF12mHrhWRMfuKcSXAaPUjR/1Zz/oyCzwBhYYHw8cnHxYtZuiHLtCejFDoDfGaWk1H2ZCwvU8Z8zmCRS6JRW0bAZxf89OX1fVm5ksrkA1271sLGjcNZw6NGrcDMmTSftDhoNmlSCePHd8Azz6y1ALp8pgYSBNZHcoEa2B3HEMG5cFL75OJp5KpK3dgDwKc/CUfb4FSkn0rA6ZwMxMcfRKdObdGhQwemvJVVormAK1asYB4LNA5NOSRlkAK40Hchuax78juJ3EJ/+eUXpj7Sgvc0FmeiLJeVDVW/ygLKAt5lAQWE3nU+1GiUBcqtBSjUOoEhuXCSOyfNNfTkAwqpg5S8aZFn0cmj4BMU3IFA0RfVUT3wEsJrt0ZqRgDGPURrH/JzD0VgqG/ZCASLwOqVV66Fr68PJk5cr2ufb9cK7MwA0g44ivoxUgRdBUd3Ap8ebOwCYtkrhW3bVkNwcABiYynSZUkXzvDwQERHt8LUqTuE+W2QUKgGrkdjBoKL0JEzhD3AswLCTz8JQWiQH9LO/INzWVWRiwQGXBTMiuYHe0Mi+CPPCC1KJ4EZeTCQiyZ5MXgy0Qs4mhu4cuVKFkGZQPCuu+7yZJeqbWUBZYGrxAIKCK+SE60OU1mgtCxA6hiphjNnzkS3bt2YC9W1115bWt17fT8Urn7nzp3YuXM3GjdqiCp+4Yis3QJp/lnYcCQNX048L4gOKgJCu4qfXddPq/Z5U7vDRZQ/Tr2LpYyS6AkgNANDV8FPO14Z5c+uKym1beQSqu9XK+f4exe2YCT+Rjucwkx0Z599qFlQQeTyWry+o6A1KI79bzC6N7iMkNwQJJw8igu5l3Do8BG0bXsN2rZti+DgYK+8l2mu3ptvvonDhw+zgDIUcZSWvPGkGrhhwwYWyZQilFIwLVIDSSVVSVlAWUBZwF0WUEDoLkuqdpQFlAWKWYAUMYLCGTNmsCh89OBEyiG5UqlU3AJ79uwBffz8qqJy5QhUDctGWFhTXPQJxOMPkIpIyVoZLCpnpOCJgMsoyI1W1i5IWtUT5VuBnLuuGKt+eODR+rWaO6gvpx+rVT0jwDJrj29fZtsc5JriLINAcgvdg0jMxLWYC4rO6SwA8uP3wYefhSI4ezeys8KQfMkHZ89fBHAerVu3Zp/yksgzgQLK1KlTB35+fh4bNn1nkhL422+/se9MWrqCYLAsXWU9drCqYWUBZYEyt4ACwjI/BWoAygJXvgXoDTeFaCdXKwp4QHB43XXXXfkH7uQR0hqI5Hq7e/c+Ng+xRmAYqkW2xEU/4Pd9iZj7VjrnaqoHQDOAKysgFAEqbxwzBZAHM1nD8v3aBUIroBMBoxEQyu43Brzmzatg3rxbEBX1bUEhM2AzmstXtH8QdmAkNuBGHGAQSJ8dqGOg8MnPDbznJX/c1CwXYTlVcf70PpzJusTm/11zTTPm6ujKWoCyZ768lvvrr78YBFLgLgoSQ+utKg+L8no21biVBcqPBRQQlp9zpUaqLFDuLUBrGn799ddMOaSF5ikKH7mU1q9fv9wfm6cPgJb6oAiru3YdxvVdbkJVv0sIrdUa5y6HIMU/BS8/eOQKWIjezIq866YRQGptyMwB5PuzAkB35JuBoZkLqqNez551sGbNKR0QWrmSFu+vLpIL1MANOIUqBW6hPZDH1EC9q6ccAL71RXWE5YSiWoVLSEvci3M5lbBu02q0adOQrddHSyCoZG4B+i4kl9DVq1ez70JSAu+77z61dqC6cJQFlAVKzQIKCEvN1KojZQFlAb0Ftm7ditmzZzPVkB4a/+///o9FKA0MDFSGkrQAQSKty/jPP4fRtm1zhASFIDjID5UqNUV2tQTs2FsZk58/U9Cas8ohD1i866oz+aUZVEbSmKyYFfBpbcnMHRQBqUjRMwM6fX88SPLjNdp21OuL3QwEB2AHUwJnoQdi0cgkKmjxcT3zYWW0aJyIoPO1cOHCYWRk5CE9OxU7d+5Hy5YN0bRpUwV/Ni41CkRDAWkoWjLdx6QG0lI6HTvygXtsNKqKKgsoCygLOGkBBYROGk5VUxZQFnCfBb7//numHFIYdVIMCQ5pgWmV7FuA3E3pAfO9997DsKGjUKNmOMJ9KyIorCJCwusirHoNfLVkF5ZOz+Aa92QQGZnjcIfLqKsuovw4rQDRTr6j7dDQAKSm5ghATBYgZcEQqI5U5hI6EuuRiiDMRA8GgunQXrqUDP5y5xOB6Nu0Cnwr5CLt4glkXcpESl4qzpy+iPkLYvDcc88x8FNunzLXdMkymzdvZhBIiiAt00NK4B133OFcY6qWsoCygLKAmyyggNBNhlTNKAsoC7huAQrW8O233zLVkNb06tmzJ2666SY0adLE9cavohZorUZSW0mB0AJfHD16FNonNLQuKlcOR61AH1Sr1QqXfbKR4eOPl97ahzP7+EAZ7ggq4+ocQiNF0RkA5MHT7MKQA75hw5rjhx8OICuLV0+LFMF+/Rrg/fevR6tWVZCZmYvp03fj0Uf/LOicVxxd274J+xgERuNvBoEzcR3+RLNiQWJqNM/GG883QUXfTFTI98fphHicycrHhQsXkZp6Ag0aNCj80CBF19RVdEu5dKi0buHvv/+ONWvWoFq1akwNvPvuu1l0UpWUBZQFlAW8wQIKCL3hLKgxKAsoC5SwQFxcHINDWt+wSpUquOGGG5hyqJQJ64uF3EgpND4F8rFKp0+fZotp0yc8PBxABdQIC0dAThoiarRBlm8O0uGP1Mx8PPHgYUG0U60Hdy87YTVyozmFVvX0+WZBZkTtiAFx3bohePHFDVi7ltb8Eyt9+/cPR9OmlYo1OmzYL1iw4KBun12X0qLyYbhcqAb6I5eBYMMvRqBiUAUE5acjON8fSad3IicgBGcupQJIx8WLF1G3bl32qVlTW1rC2H4U4OSll15i7qEqmVuAlHpSAv/8808kJyez9QIJArX1C5X9lAWUBZQFvMkCCgi96WyosSgLKAsILUCupASG5Fp6zTXX4Prrr2fqYVhY2FVpMQouQw+bI0aMEIahJ3c0iuz6n//8xyX70ELYpNrS5+TJRNSr1whBQcEIDw1AcGY2qtZqg2y/HGQgABey8/Ds2GOSwOjMHEL+ULwHCItGJp5bWK1aMM6eHVniXPz8+k/46D9rcBjVcARVDZZ5MJ5j+OH0egjzz0NIZjpC8nxwKukALgf540JqHjIzU3HixGHUrh3JlCj6REZGunQ9vPbaayziJbl1UyLVkAJF0YLstA4fLTWzaNEiBAQEsL4okrAn1+dz6WA8UJnWKCQVcN26ddi9ezdzBSUQJNdQlZQFlAWUBbzZAgoIvfnsqLEpCygLlLAAQeH8+fPxww8/MDDs0aMHbrzxRq9dyNqdp5DcaL/55huQekouoTT/KC8vj7nYHjlyBC1atECzZs1Qr149hISEsAd1TyWCAVJBtA+tm0bQ4YvKaFA9Ar45yahSpTHSkYecvAxk54Uh73IucnxysTcvEx88ksQNzc7C81pV73AZFa/XVwRywcF+SE+/v8Sp2Pzcp0ib9DEa4Rzq4AIDw2VPP4qqtZoizzcAeRV8ERCchQC/Cgj28UfS+QPI86uCI+fOA0hhoE5r1JFqrn08sTYenWuCPX9//8KgTwQ8c+fOZf1mZGRg3LhxSEtLY/NX6Z4kF0lS9a/0dfPo2NeuXYv169czELz99tsxbNgwNS/QU188ql1lAWUBj1hAAaFHzKoaVRZQFvC0BdLT07Fw4UJ89913WLJkCZtrSOoFQWJwcLCnuy+T9s+fP88Uly1btrD+NaUmPz8fqampOHnyJINFWtD6lVdeYXPAaD2zbdu2oVOnTujWrZtHF9MWGeXChQtISkpibnPaJynpIho2bAxHQNlwhAeEICAgFYFZ+cj1zUKNWh2Rg1zkIgvp+WHwz7uMTD8/7Lx0DlMfTzOIBioLlGanzmrOoKPujz/ejKVLj2H69H8MGvPBY5+EoG2FKvDLz0eObwAq+qWjYkAIcjOzcTphG/zzApEV6IOsrBBcyqF1JVOQlQUcOXIIERHhzE1a+0RERKBy5cqlcs2R4kcQpyl7mzZtYvcZXUsUGZNU6QoVKmDWrFkYPHgwA1JaO49cjwcOHMjW0KNlFAgK27RpUypjLu1OCAIJ/kiFJ/C99dZbceedd2LIkCEefQlT2sep+lMWUBa4eiyggPDqOdfqSJUFrlgLpKSkMMWQ1MNly5Yxd9Lu3bszl7Ur0a2UIrLSXCT+gZuA67PPPkP//v3Rrl079iBPy3iQPZYuXcoe6skmmstpaGgoe6inB3xvSQT65HpHgEuKk/ah/fRJS8tA48YNueH6AixyZgX4IhD+AIL8c+ATmANf5MMvxwcB8GFwlod85Pvmws8nH7nIBvxyAfgCuT7wy/NDro8ffPL84Asf5Pr4IBv5yPXPR16+D/Kz/ZGZ448c+CAPFKU1q+CTVzie44dOIRtZCAkJZnBAH1JrtQ/ZnK5JT6q3zp5Lsvu0adOYm2OdOnVALyC+/PJLjBkzhgVDoZcNu3btYuAXExOD+++/n807JeWa1hZ98MEHr8j7jexJtiHwpRcs5Bbar18/pgKSIlipUvG5oc7aX9VTFlAWUBYoKwsoICwry6t+lQWUBTxiAQqU8dNPP7G5TARBtHwFKWOkWFwJAWnIdY8evkmVoId2LZGy88UXX7A5luROSqocufTRItcEIMePH2fqDUU4JPc2sglFPyQ16GoLEkKQSfNSaR7m9u3bGZwRXJNNSWWmOXBXW6LrilyxV6xYgRdffJHZg64ZuocomAxdJ6T2EggOHToUCxYsKARCqkv76UUELax+pSRyhyYVkCCQloug46MXKLfddltBAKYr5UjVcSgLKAtc7RZQQHi1XwHq+JUFrmAL0IPqzz//jB9//JE92DZs2BBdunRh6mF5XcqCHsopeiipM3r1c/Xq1Th16hSLZEjzyPbs2QNy96N5huT+p3+4J4UwNjaWqYf0gEvq1dWSSEV9//33sXPnTnYd0DWRk5PD3GpJASPVh2zrTappaZybjRs3snmCZAuaM0juyKSKTZ06lSmGpC7TNTVlyhQ89thjDKZJKdReShip1qUxdnf2QS9JCADp3qF5uQSBgwYNwoABA674+ZDutKNqS1lAWaB8WUABYfk6X2q0ygLKAi5YgFQhAkSac0iQRHDYtWtXpiKWl0Tzs0jFIeWPgI4S79pH+yjSKCVtniE9zJMyOHr0aPj6kovl1ZnoxQDBC6lg7du3LzQCzcOkuZcff/wx3njjjat2eQC6TmiO6r333stsQwrqp59+CnJ1JTdkctulIE7x8fFo1KhR4b0ze/ZsNk+1devW5e7CIvWPXpAQBNJ1QBBIsKuig5a7U6kGrCygLOCkBRQQOmk4VU1ZQFmgfFuA1CCab0iASA/BpBbRAy1BIs2X8tZE6t7+/fvZQ6uWKMohKV/0EKsFA+GBkLYpIunNN9/srYdWKuMiGCR1kILuONZdLEo0F45gkOZZUpCQqzFRYKLFixczN1FNJSXFkD70AoKi3NI9QoGbKKATvZigPAJCCjhTtSotn+Hdic4zwR+BL6mBBLGkANK8QLVOoHefOzU6ZQFlAc9YQAGhZ+yqWlUWUBYoRxag8P2kuhEgkopI7nEdOnRg6odeRfLGQ6LIjzNm/H97Z67SXBeF4ePnPKA4RkIsDDgVFoIIiuKAhdfgFdiJVoI3YCNY2vyXYqWNNoJYqIjBoXBABVEcIvrxLNgh/MQPRRP3Sd4NixNjTM55doS8WWu96z/LZqSXwZL1oIQUkUgpIOYgiEhKJAt5IZ7JeM3NzVkfZSHNyfvMvtNfSUkyvaY4myYSCcss0zdIuTK9udPT05YxZPQE80ExVcFhMx6Pf+YlfuUxOzs7JgIpDT4+Prb/FwTg1NSUjUvREgEREIFCJiBBWMi7r2sXARHISID+KIQhIpGeIjIiCEMyiOlGLj7jw2SGD/YYpJA9ROTSH1fI5aLsF1yY20gwr5HyR/YWYx3GPBS6QEwmk5btm5ycNIMYsn+U2a6vr5twQiiGwZyJTCcZQEpeEYJ8WYL4QwiOjY35/K+rcxMBERCBnBOQIMw5cr2gCIhAmAiQZVtbW7P+MoxbKKMje4iI6Ovr89py3s0nRATipFnoYse97+CCYQj7SckgJbgseuQoe6RssJBZwSQWi1mEZTF6Znt72wQgWUCE/8TEhJVI47objUbDcik6TxEQARHIOQEJwpwj1wuKgAiEmQAfNhlGTU8e5YeUYPb29pqYQCQWkmNnmPcx/dwpk0QU0k/KmIH5+XkTEYUsCn3fW8xt+F+kFJSeUAQ+2V5MlMbHx+1LGy0REAEREIHPEZAg/BwnPUoEREAEMhLY2NiwQdVkERlc3d3dbbMAEYlE+mgIIfSbAL2Wq6urAT2li4uL2juPtosRGAg/gt7Fvb09M8VkChwAAAUdSURBVP9BuI+OjgbDw8Mena1ORQREQATCRUCCMFz7pbMVARHwmACliGQN6beiDxEzDjKIuBgSDPuORCIeX0F+nxrlv7iI0kuG2U6mxXB2DHkyuZDmNx2/ru7i4iLY3d01B2CCDODQ0JD1/42MjFg2UBlcv/ZMZyMCIhBeAhKE4d07nbkIiEAICNCPReYQochtrPvJIHZ1dZlIJKOolRsC9JWtrKyYy+Ts7KztQbqoOD8/D5aXl81MZWZmxgx5tHJDgIwfwm9/f98ygLjnMgoG4UcmkNtaIiACIiAC2SEgQZgdrnpWERABEchIgA++TiQ6QxMyh7hc9vT0mEiRDX723jyIwaWlJRusjnkMvWYlJSWWgWI/cJFdWFgwV1at7BCgJBfhxx4cHh5aJrCjo8NEnxN/+qIkO+z1rCIgAiKQiYAEod4XIiACIvCLBO7u7oKtrS0LDE2wyn99fbXMIVb5nZ2dFk1NTb94lvn10szTwzV2c3PTetEwKEGQYEbCbDrm72n9DAGGwB8cHFgwwgXeCHBGuAwODgYDAwMWtbW1P/OCehYREAEREIEvE5Ag/DIy/YEIiIAIZJfAycmJ9bEhDhGKuCkWFxebMKQnkWwiEZaZiNmlpWf3hQCz/8j4EWRcEYHMMSQLi+hDBPb391tJrpYIiIAIiIA/BCQI/dkLnYkIiIAIfEiAD9jMWUMcIhSx2yfTRWaLD9jt7e1BPB63Y01NjUiKQNYI3N/fB4lEIjg6OrIjX2AwtoPMKuNXEH6IQOZ08gWGlgiIgAiIgN8EJAj93h+dnQiIgAh8SOD6+jo1h42B3IhE+rLq6upMGLa1tZlYpB+Oo0Zg6M30FQKMekDs0XfJ8fT01AQgQ+Dpd3WzN90czsbGxq88vR4rAiIgAiLgCQEJQk82QqchAiIgAj9FgMwNTo2IQ+a2caR8r7Ky0sQhpabRaDSIxWKp+PPnz0+9vJ4nRATe3t6Cs7OzVDCag9JPRODj46OVKSP+EH0cccglE60lAiIgAiKQPwQkCPNnL3UlIiACIvBPAmR4cHdEHGLuwW36vcj6OHHY2toaEDidEtxWZjHcbywyfYzUwN2T4DbhhCDZZHpScbjFzAgRyG0yzFoiIAIiIAL5T0CCMP/3WFcoAiIgAv8kQJYIYYgLJNlFjk4oUirIQhxGIpGAskCOLS0tQXNzswUOqDhHauWeAI60OHleXV1ZXF5eBgx1p5yYIwKQ5fpMEX6415Ll48jPyg7nft/0iiIgAiLgEwEJQp92Q+ciAiIgAh4SuLm5MddIxKHrKaOkkAwT5YWIjvr6ehOHCMaGhgYzGOE+bnMkuE/Zxs9tMFk9TINub28t2AOO3MdtBB8CkPsQ65QBk+WlJNj1jCICMXVhD7REQAREQARE4CMCEoR6b4iACIiACHybAKKQ/rP0skT3M5kqxAuZrIeHh5Q4xPyG+XOIxKqqKjvikOqiuro6IPgdQQ8k4zfCsBi3QA8eMw4JrpvAodMFoo/fcWQeJWYtTgRy3WReEdlkZBF99H2ml/PyM/driYAIiIAIiMB3CEgQfoee/lYEREAEROBLBJLJZEockuUi2/X/IOuFOCIQSggmRBSCitJUJw4rKioCory8PCgrK7MoLS1NRVFRkT0eEemC8kjud8f0k39/fw8on3VHRJ0LSjO5n/N38fLyEhDPz8/B09OThROBPB5Rh7hF6CJ8EcCEy5y67KnLqnJEBBJci5YIiIAIiIAI5ILAX/me8QtZp5zc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00"/>
            <a:ext cx="6840000"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6899118" y="476250"/>
            <a:ext cx="230063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www.</a:t>
            </a:r>
          </a:p>
          <a:p>
            <a:pPr algn="ctr" eaLnBrk="1" hangingPunct="1">
              <a:spcBef>
                <a:spcPct val="0"/>
              </a:spcBef>
              <a:buFontTx/>
              <a:buNone/>
            </a:pPr>
            <a:r>
              <a:rPr lang="en-GB" altLang="en-US" sz="1800" dirty="0">
                <a:solidFill>
                  <a:srgbClr val="FFFF00"/>
                </a:solidFill>
              </a:rPr>
              <a:t>heavens-above.com</a:t>
            </a:r>
          </a:p>
          <a:p>
            <a:pPr algn="ctr" eaLnBrk="1" hangingPunct="1">
              <a:spcBef>
                <a:spcPct val="0"/>
              </a:spcBef>
              <a:buFontTx/>
              <a:buNone/>
            </a:pPr>
            <a:endParaRPr lang="en-GB" altLang="en-US" sz="1800" dirty="0">
              <a:solidFill>
                <a:srgbClr val="FFFF00"/>
              </a:solidFill>
            </a:endParaRPr>
          </a:p>
          <a:p>
            <a:pPr algn="ctr" eaLnBrk="1" hangingPunct="1">
              <a:spcBef>
                <a:spcPct val="0"/>
              </a:spcBef>
              <a:buFontTx/>
              <a:buNone/>
            </a:pPr>
            <a:r>
              <a:rPr lang="en-GB" altLang="en-US" sz="1800" dirty="0">
                <a:solidFill>
                  <a:srgbClr val="FFFF00"/>
                </a:solidFill>
              </a:rPr>
              <a:t>The night sky</a:t>
            </a:r>
          </a:p>
          <a:p>
            <a:pPr algn="ctr" eaLnBrk="1" hangingPunct="1">
              <a:spcBef>
                <a:spcPct val="0"/>
              </a:spcBef>
              <a:buFontTx/>
              <a:buNone/>
            </a:pPr>
            <a:r>
              <a:rPr lang="en-GB" altLang="en-US" sz="1800" dirty="0">
                <a:solidFill>
                  <a:srgbClr val="FFFF00"/>
                </a:solidFill>
              </a:rPr>
              <a:t>from Guernsey</a:t>
            </a:r>
          </a:p>
          <a:p>
            <a:pPr algn="ctr" eaLnBrk="1" hangingPunct="1">
              <a:spcBef>
                <a:spcPct val="0"/>
              </a:spcBef>
              <a:buFontTx/>
              <a:buNone/>
            </a:pPr>
            <a:r>
              <a:rPr lang="en-GB" altLang="en-US" sz="1800" dirty="0">
                <a:solidFill>
                  <a:srgbClr val="FFFF00"/>
                </a:solidFill>
              </a:rPr>
              <a:t>9 pm, April 2020</a:t>
            </a:r>
          </a:p>
        </p:txBody>
      </p:sp>
    </p:spTree>
    <p:extLst>
      <p:ext uri="{BB962C8B-B14F-4D97-AF65-F5344CB8AC3E}">
        <p14:creationId xmlns:p14="http://schemas.microsoft.com/office/powerpoint/2010/main" val="4015642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File:Large.mc.arp.750p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9775"/>
            <a:ext cx="9177338"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3126733" y="119063"/>
            <a:ext cx="2890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Large </a:t>
            </a:r>
            <a:r>
              <a:rPr lang="en-GB" altLang="en-US" sz="1800" dirty="0" err="1">
                <a:solidFill>
                  <a:srgbClr val="FFFF00"/>
                </a:solidFill>
              </a:rPr>
              <a:t>Magellanic</a:t>
            </a:r>
            <a:r>
              <a:rPr lang="en-GB" altLang="en-US" sz="1800" dirty="0">
                <a:solidFill>
                  <a:srgbClr val="FFFF00"/>
                </a:solidFill>
              </a:rPr>
              <a:t> Cloud</a:t>
            </a:r>
          </a:p>
          <a:p>
            <a:pPr algn="ctr" eaLnBrk="1" hangingPunct="1">
              <a:spcBef>
                <a:spcPct val="0"/>
              </a:spcBef>
              <a:buFontTx/>
              <a:buNone/>
            </a:pPr>
            <a:r>
              <a:rPr lang="en-GB" altLang="en-US" sz="1800" dirty="0">
                <a:solidFill>
                  <a:srgbClr val="FFFF00"/>
                </a:solidFill>
              </a:rPr>
              <a:t>160,000 light-years distant</a:t>
            </a:r>
          </a:p>
        </p:txBody>
      </p:sp>
    </p:spTree>
    <p:extLst>
      <p:ext uri="{BB962C8B-B14F-4D97-AF65-F5344CB8AC3E}">
        <p14:creationId xmlns:p14="http://schemas.microsoft.com/office/powerpoint/2010/main" val="3647238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le:Messier51 s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3284538" y="6407150"/>
            <a:ext cx="2573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solidFill>
                  <a:srgbClr val="FFFF00"/>
                </a:solidFill>
              </a:rPr>
              <a:t>M51 Whirlpool galaxy</a:t>
            </a:r>
          </a:p>
        </p:txBody>
      </p:sp>
    </p:spTree>
    <p:extLst>
      <p:ext uri="{BB962C8B-B14F-4D97-AF65-F5344CB8AC3E}">
        <p14:creationId xmlns:p14="http://schemas.microsoft.com/office/powerpoint/2010/main" val="2971007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apod.nasa.gov/apod/image/0404/n4565_hugo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3492554" y="6280150"/>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solidFill>
                  <a:srgbClr val="FFFF00"/>
                </a:solidFill>
              </a:rPr>
              <a:t>The Needle Galaxy</a:t>
            </a:r>
          </a:p>
        </p:txBody>
      </p:sp>
    </p:spTree>
    <p:extLst>
      <p:ext uri="{BB962C8B-B14F-4D97-AF65-F5344CB8AC3E}">
        <p14:creationId xmlns:p14="http://schemas.microsoft.com/office/powerpoint/2010/main" val="2788741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1692275" y="1628775"/>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t>Andromeda galaxy</a:t>
            </a:r>
          </a:p>
        </p:txBody>
      </p:sp>
      <p:sp>
        <p:nvSpPr>
          <p:cNvPr id="21513" name="Line 9"/>
          <p:cNvSpPr>
            <a:spLocks noChangeShapeType="1"/>
          </p:cNvSpPr>
          <p:nvPr/>
        </p:nvSpPr>
        <p:spPr bwMode="auto">
          <a:xfrm>
            <a:off x="3708400" y="1989138"/>
            <a:ext cx="64770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1509" name="Picture 5" descr="M31 by Robert Gend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0100"/>
            <a:ext cx="9177338"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8"/>
          <p:cNvSpPr>
            <a:spLocks noChangeArrowheads="1"/>
          </p:cNvSpPr>
          <p:nvPr/>
        </p:nvSpPr>
        <p:spPr bwMode="auto">
          <a:xfrm>
            <a:off x="2209821" y="119063"/>
            <a:ext cx="47243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Andromeda galaxy</a:t>
            </a:r>
          </a:p>
          <a:p>
            <a:pPr algn="ctr" eaLnBrk="1" hangingPunct="1">
              <a:spcBef>
                <a:spcPct val="0"/>
              </a:spcBef>
              <a:buFontTx/>
              <a:buNone/>
            </a:pPr>
            <a:r>
              <a:rPr lang="en-GB" altLang="en-US" sz="1800" dirty="0">
                <a:solidFill>
                  <a:srgbClr val="FFFF00"/>
                </a:solidFill>
              </a:rPr>
              <a:t>2.2 million light-years</a:t>
            </a:r>
          </a:p>
          <a:p>
            <a:pPr algn="ctr" eaLnBrk="1" hangingPunct="1">
              <a:spcBef>
                <a:spcPct val="0"/>
              </a:spcBef>
              <a:buFontTx/>
              <a:buNone/>
            </a:pPr>
            <a:r>
              <a:rPr lang="en-GB" altLang="en-US" sz="1800" dirty="0">
                <a:solidFill>
                  <a:srgbClr val="FFFF00"/>
                </a:solidFill>
              </a:rPr>
              <a:t>(24 million trillion km, 15 million trillion miles)</a:t>
            </a:r>
          </a:p>
        </p:txBody>
      </p:sp>
    </p:spTree>
    <p:extLst>
      <p:ext uri="{BB962C8B-B14F-4D97-AF65-F5344CB8AC3E}">
        <p14:creationId xmlns:p14="http://schemas.microsoft.com/office/powerpoint/2010/main" val="2655932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M101 by 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7338"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ChangeArrowheads="1"/>
          </p:cNvSpPr>
          <p:nvPr/>
        </p:nvSpPr>
        <p:spPr bwMode="auto">
          <a:xfrm>
            <a:off x="309563" y="655638"/>
            <a:ext cx="149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00"/>
                </a:solidFill>
              </a:rPr>
              <a:t>M101 galaxy</a:t>
            </a:r>
          </a:p>
        </p:txBody>
      </p:sp>
    </p:spTree>
    <p:extLst>
      <p:ext uri="{BB962C8B-B14F-4D97-AF65-F5344CB8AC3E}">
        <p14:creationId xmlns:p14="http://schemas.microsoft.com/office/powerpoint/2010/main" val="973626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NGC2207 and IC2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862013"/>
            <a:ext cx="9177338"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2584450" y="298450"/>
            <a:ext cx="397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solidFill>
                  <a:srgbClr val="FFFF00"/>
                </a:solidFill>
              </a:rPr>
              <a:t>Colliding galaxies NGC 2207 and IC 2163</a:t>
            </a:r>
          </a:p>
        </p:txBody>
      </p:sp>
      <p:sp>
        <p:nvSpPr>
          <p:cNvPr id="2" name="Rectangle 1"/>
          <p:cNvSpPr/>
          <p:nvPr/>
        </p:nvSpPr>
        <p:spPr>
          <a:xfrm>
            <a:off x="5871905" y="6309320"/>
            <a:ext cx="2445670" cy="338554"/>
          </a:xfrm>
          <a:prstGeom prst="rect">
            <a:avLst/>
          </a:prstGeom>
        </p:spPr>
        <p:txBody>
          <a:bodyPr wrap="none">
            <a:spAutoFit/>
          </a:bodyPr>
          <a:lstStyle/>
          <a:p>
            <a:r>
              <a:rPr lang="en-GB" altLang="en-US" sz="1600" dirty="0">
                <a:solidFill>
                  <a:srgbClr val="FFFF00"/>
                </a:solidFill>
              </a:rPr>
              <a:t>Hubble Space Telescope</a:t>
            </a:r>
            <a:endParaRPr lang="en-GB" sz="1600" dirty="0"/>
          </a:p>
        </p:txBody>
      </p:sp>
    </p:spTree>
    <p:extLst>
      <p:ext uri="{BB962C8B-B14F-4D97-AF65-F5344CB8AC3E}">
        <p14:creationId xmlns:p14="http://schemas.microsoft.com/office/powerpoint/2010/main" val="3264649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M87 by Robert Gend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77338"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2427288" y="260350"/>
            <a:ext cx="4232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a:solidFill>
                  <a:srgbClr val="FFFF00"/>
                </a:solidFill>
              </a:rPr>
              <a:t>M87 galaxy in the Virgo galactic cluster.</a:t>
            </a:r>
          </a:p>
          <a:p>
            <a:pPr algn="ctr" eaLnBrk="1" hangingPunct="1">
              <a:spcBef>
                <a:spcPct val="0"/>
              </a:spcBef>
              <a:buFontTx/>
              <a:buNone/>
            </a:pPr>
            <a:r>
              <a:rPr lang="en-GB" altLang="en-US" sz="1800">
                <a:solidFill>
                  <a:srgbClr val="FFFF00"/>
                </a:solidFill>
              </a:rPr>
              <a:t>55 million light-years</a:t>
            </a:r>
          </a:p>
        </p:txBody>
      </p:sp>
    </p:spTree>
    <p:extLst>
      <p:ext uri="{BB962C8B-B14F-4D97-AF65-F5344CB8AC3E}">
        <p14:creationId xmlns:p14="http://schemas.microsoft.com/office/powerpoint/2010/main" val="4228073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Hubble_ultra_deep_field"/>
          <p:cNvPicPr>
            <a:picLocks noChangeAspect="1" noChangeArrowheads="1"/>
          </p:cNvPicPr>
          <p:nvPr/>
        </p:nvPicPr>
        <p:blipFill>
          <a:blip r:embed="rId3">
            <a:extLst>
              <a:ext uri="{28A0092B-C50C-407E-A947-70E740481C1C}">
                <a14:useLocalDpi xmlns:a14="http://schemas.microsoft.com/office/drawing/2010/main" val="0"/>
              </a:ext>
            </a:extLst>
          </a:blip>
          <a:srcRect b="3024"/>
          <a:stretch>
            <a:fillRect/>
          </a:stretch>
        </p:blipFill>
        <p:spPr bwMode="auto">
          <a:xfrm>
            <a:off x="1258888" y="382588"/>
            <a:ext cx="6632575"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ChangeArrowheads="1"/>
          </p:cNvSpPr>
          <p:nvPr/>
        </p:nvSpPr>
        <p:spPr bwMode="auto">
          <a:xfrm>
            <a:off x="3248025" y="188913"/>
            <a:ext cx="2647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a:solidFill>
                  <a:srgbClr val="FFFF00"/>
                </a:solidFill>
              </a:rPr>
              <a:t>Hubble Ultra Deep Field</a:t>
            </a:r>
          </a:p>
          <a:p>
            <a:pPr algn="ctr" eaLnBrk="1" hangingPunct="1">
              <a:spcBef>
                <a:spcPct val="0"/>
              </a:spcBef>
              <a:buFontTx/>
              <a:buNone/>
            </a:pPr>
            <a:r>
              <a:rPr lang="en-GB" altLang="en-US" sz="1800">
                <a:solidFill>
                  <a:srgbClr val="FFFF00"/>
                </a:solidFill>
              </a:rPr>
              <a:t>13 billion light-years.</a:t>
            </a:r>
            <a:endParaRPr lang="en-US" altLang="en-US" sz="1800">
              <a:solidFill>
                <a:srgbClr val="FFFF00"/>
              </a:solidFill>
            </a:endParaRPr>
          </a:p>
        </p:txBody>
      </p:sp>
    </p:spTree>
    <p:extLst>
      <p:ext uri="{BB962C8B-B14F-4D97-AF65-F5344CB8AC3E}">
        <p14:creationId xmlns:p14="http://schemas.microsoft.com/office/powerpoint/2010/main" val="3721938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osmos stere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163"/>
            <a:ext cx="9601200" cy="726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2600325" y="0"/>
            <a:ext cx="394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a:solidFill>
                  <a:srgbClr val="FFFF00"/>
                </a:solidFill>
              </a:rPr>
              <a:t>Can you see the stereoscopic effect?</a:t>
            </a:r>
          </a:p>
        </p:txBody>
      </p:sp>
    </p:spTree>
    <p:extLst>
      <p:ext uri="{BB962C8B-B14F-4D97-AF65-F5344CB8AC3E}">
        <p14:creationId xmlns:p14="http://schemas.microsoft.com/office/powerpoint/2010/main" val="893979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p:cNvSpPr/>
          <p:nvPr/>
        </p:nvSpPr>
        <p:spPr>
          <a:xfrm>
            <a:off x="1277888" y="3392988"/>
            <a:ext cx="653447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hlinkClick r:id="rId2"/>
              </a:rPr>
              <a:t>http://www.astronomy.org.gg/more/resources/education</a:t>
            </a:r>
            <a:endParaRPr kumimoji="0" lang="en-GB" sz="1800" b="0"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3" name="TextBox 2"/>
          <p:cNvSpPr txBox="1"/>
          <p:nvPr/>
        </p:nvSpPr>
        <p:spPr>
          <a:xfrm>
            <a:off x="1805826" y="1484784"/>
            <a:ext cx="5532348" cy="147732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rPr>
              <a:t>This presentation has been brought to you by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rPr>
              <a:t>the Astronomy Section of La Société Guernesiaise,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00"/>
                </a:solidFill>
                <a:effectLst/>
                <a:uLnTx/>
                <a:uFillTx/>
                <a:latin typeface="Arial" charset="0"/>
                <a:ea typeface="+mn-ea"/>
                <a:cs typeface="+mn-cs"/>
              </a:rPr>
              <a:t>Guernsey, </a:t>
            </a:r>
            <a:r>
              <a:rPr kumimoji="0" lang="en-GB" sz="1800" b="0" i="0" u="none" strike="noStrike" kern="1200" cap="none" spc="0" normalizeH="0" baseline="0" noProof="0" dirty="0">
                <a:ln>
                  <a:noFill/>
                </a:ln>
                <a:solidFill>
                  <a:srgbClr val="FFFF00"/>
                </a:solidFill>
                <a:effectLst/>
                <a:uLnTx/>
                <a:uFillTx/>
                <a:latin typeface="Arial" charset="0"/>
                <a:ea typeface="+mn-ea"/>
                <a:cs typeface="+mn-cs"/>
              </a:rPr>
              <a:t>in the British Channel Islands.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charset="0"/>
                <a:ea typeface="+mn-ea"/>
                <a:cs typeface="+mn-cs"/>
              </a:rPr>
              <a:t>For more astronomical presentations go to:</a:t>
            </a:r>
          </a:p>
        </p:txBody>
      </p:sp>
    </p:spTree>
    <p:extLst>
      <p:ext uri="{BB962C8B-B14F-4D97-AF65-F5344CB8AC3E}">
        <p14:creationId xmlns:p14="http://schemas.microsoft.com/office/powerpoint/2010/main" val="207557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81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Astronomy\Satellites\2017-06-10 ISS crossing Sun\Processed images\David ISS St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0"/>
            <a:ext cx="7838324" cy="68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Astronomy\Satellites\2017-06-10 ISS crossing Sun\Processed images\ISS crossing Sun, 10 June 20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6" t="2366" r="73709" b="73515"/>
          <a:stretch/>
        </p:blipFill>
        <p:spPr bwMode="auto">
          <a:xfrm>
            <a:off x="35496" y="-26624"/>
            <a:ext cx="7037644" cy="68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7199515" y="178812"/>
            <a:ext cx="16209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a:solidFill>
                  <a:srgbClr val="FFFF00"/>
                </a:solidFill>
              </a:rPr>
              <a:t>Space Station</a:t>
            </a:r>
          </a:p>
          <a:p>
            <a:pPr algn="ctr" eaLnBrk="1" hangingPunct="1">
              <a:spcBef>
                <a:spcPct val="0"/>
              </a:spcBef>
              <a:buFontTx/>
              <a:buNone/>
            </a:pPr>
            <a:r>
              <a:rPr lang="en-GB" altLang="en-US" sz="1800" dirty="0">
                <a:solidFill>
                  <a:srgbClr val="FFFF00"/>
                </a:solidFill>
              </a:rPr>
              <a:t>crossing Sun</a:t>
            </a:r>
          </a:p>
        </p:txBody>
      </p:sp>
      <p:sp>
        <p:nvSpPr>
          <p:cNvPr id="7" name="Rectangle 4"/>
          <p:cNvSpPr>
            <a:spLocks noChangeArrowheads="1"/>
          </p:cNvSpPr>
          <p:nvPr/>
        </p:nvSpPr>
        <p:spPr bwMode="auto">
          <a:xfrm>
            <a:off x="7427689" y="6021288"/>
            <a:ext cx="14189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400" dirty="0">
                <a:solidFill>
                  <a:srgbClr val="FFFF00"/>
                </a:solidFill>
              </a:rPr>
              <a:t>David Le Conte</a:t>
            </a:r>
          </a:p>
          <a:p>
            <a:pPr algn="ctr" eaLnBrk="1" hangingPunct="1">
              <a:spcBef>
                <a:spcPct val="0"/>
              </a:spcBef>
              <a:buFontTx/>
              <a:buNone/>
            </a:pPr>
            <a:r>
              <a:rPr lang="en-GB" altLang="en-US" sz="1400" dirty="0">
                <a:solidFill>
                  <a:srgbClr val="FFFF00"/>
                </a:solidFill>
              </a:rPr>
              <a:t>with Jean Dean</a:t>
            </a:r>
          </a:p>
        </p:txBody>
      </p:sp>
    </p:spTree>
    <p:extLst>
      <p:ext uri="{BB962C8B-B14F-4D97-AF65-F5344CB8AC3E}">
        <p14:creationId xmlns:p14="http://schemas.microsoft.com/office/powerpoint/2010/main" val="5483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0" presetClass="exit" presetSubtype="0" fill="hold" nodeType="withEffect">
                                  <p:stCondLst>
                                    <p:cond delay="0"/>
                                  </p:stCondLst>
                                  <p:childTnLst>
                                    <p:animEffect transition="out" filter="fade">
                                      <p:cBhvr>
                                        <p:cTn id="11" dur="500"/>
                                        <p:tgtEl>
                                          <p:spTgt spid="1027"/>
                                        </p:tgtEl>
                                      </p:cBhvr>
                                    </p:animEffect>
                                    <p:set>
                                      <p:cBhvr>
                                        <p:cTn id="12"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Earth withou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313" y="1082675"/>
            <a:ext cx="1905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Moon large withou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4660900"/>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p:cNvSpPr txBox="1">
            <a:spLocks noChangeArrowheads="1"/>
          </p:cNvSpPr>
          <p:nvPr/>
        </p:nvSpPr>
        <p:spPr bwMode="auto">
          <a:xfrm rot="1600768">
            <a:off x="4256350" y="3060978"/>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chemeClr val="bg1"/>
                </a:solidFill>
              </a:rPr>
              <a:t>400,000 km</a:t>
            </a:r>
          </a:p>
        </p:txBody>
      </p:sp>
      <p:sp>
        <p:nvSpPr>
          <p:cNvPr id="28680" name="Line 8"/>
          <p:cNvSpPr>
            <a:spLocks noChangeShapeType="1"/>
          </p:cNvSpPr>
          <p:nvPr/>
        </p:nvSpPr>
        <p:spPr bwMode="auto">
          <a:xfrm>
            <a:off x="2660650" y="2516188"/>
            <a:ext cx="4760913" cy="2281237"/>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8199" name="Rectangle 4"/>
          <p:cNvSpPr>
            <a:spLocks noChangeArrowheads="1"/>
          </p:cNvSpPr>
          <p:nvPr/>
        </p:nvSpPr>
        <p:spPr bwMode="auto">
          <a:xfrm>
            <a:off x="3870325" y="60928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rgbClr val="FFFF00"/>
                </a:solidFill>
              </a:rPr>
              <a:t>Not to scale</a:t>
            </a:r>
            <a:endParaRPr lang="en-US" altLang="en-US" sz="1800" dirty="0">
              <a:solidFill>
                <a:srgbClr val="FFFF00"/>
              </a:solidFill>
            </a:endParaRPr>
          </a:p>
        </p:txBody>
      </p:sp>
      <p:sp>
        <p:nvSpPr>
          <p:cNvPr id="8200" name="Rectangle 4"/>
          <p:cNvSpPr>
            <a:spLocks noChangeArrowheads="1"/>
          </p:cNvSpPr>
          <p:nvPr/>
        </p:nvSpPr>
        <p:spPr bwMode="auto">
          <a:xfrm>
            <a:off x="1387475" y="30591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Earth</a:t>
            </a:r>
            <a:endParaRPr lang="en-US" altLang="en-US" sz="1800">
              <a:solidFill>
                <a:srgbClr val="FFFF00"/>
              </a:solidFill>
            </a:endParaRPr>
          </a:p>
        </p:txBody>
      </p:sp>
      <p:sp>
        <p:nvSpPr>
          <p:cNvPr id="8201" name="Rectangle 4"/>
          <p:cNvSpPr>
            <a:spLocks noChangeArrowheads="1"/>
          </p:cNvSpPr>
          <p:nvPr/>
        </p:nvSpPr>
        <p:spPr bwMode="auto">
          <a:xfrm>
            <a:off x="7339013" y="544512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a:solidFill>
                  <a:srgbClr val="FFFF00"/>
                </a:solidFill>
              </a:rPr>
              <a:t>Moon</a:t>
            </a:r>
            <a:endParaRPr lang="en-US" altLang="en-US" sz="1800">
              <a:solidFill>
                <a:srgbClr val="FFFF00"/>
              </a:solidFill>
            </a:endParaRPr>
          </a:p>
        </p:txBody>
      </p:sp>
      <p:sp>
        <p:nvSpPr>
          <p:cNvPr id="9" name="Text Box 7"/>
          <p:cNvSpPr txBox="1">
            <a:spLocks noChangeArrowheads="1"/>
          </p:cNvSpPr>
          <p:nvPr/>
        </p:nvSpPr>
        <p:spPr bwMode="auto">
          <a:xfrm rot="1600768">
            <a:off x="3858582" y="3690465"/>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800" dirty="0">
                <a:solidFill>
                  <a:schemeClr val="bg1"/>
                </a:solidFill>
              </a:rPr>
              <a:t>(240,000 miles)</a:t>
            </a:r>
          </a:p>
        </p:txBody>
      </p:sp>
    </p:spTree>
    <p:extLst>
      <p:ext uri="{BB962C8B-B14F-4D97-AF65-F5344CB8AC3E}">
        <p14:creationId xmlns:p14="http://schemas.microsoft.com/office/powerpoint/2010/main" val="186642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fltVal val="0"/>
                                          </p:val>
                                        </p:tav>
                                        <p:tav tm="100000">
                                          <p:val>
                                            <p:strVal val="#ppt_h"/>
                                          </p:val>
                                        </p:tav>
                                      </p:tavLst>
                                    </p:anim>
                                    <p:animEffect transition="in" filter="fade">
                                      <p:cBhvr>
                                        <p:cTn id="9" dur="500"/>
                                        <p:tgtEl>
                                          <p:spTgt spid="28677"/>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28678"/>
                                        </p:tgtEl>
                                        <p:attrNameLst>
                                          <p:attrName>style.visibility</p:attrName>
                                        </p:attrNameLst>
                                      </p:cBhvr>
                                      <p:to>
                                        <p:strVal val="visible"/>
                                      </p:to>
                                    </p:set>
                                    <p:anim calcmode="lin" valueType="num">
                                      <p:cBhvr>
                                        <p:cTn id="13" dur="500" fill="hold"/>
                                        <p:tgtEl>
                                          <p:spTgt spid="28678"/>
                                        </p:tgtEl>
                                        <p:attrNameLst>
                                          <p:attrName>ppt_w</p:attrName>
                                        </p:attrNameLst>
                                      </p:cBhvr>
                                      <p:tavLst>
                                        <p:tav tm="0">
                                          <p:val>
                                            <p:fltVal val="0"/>
                                          </p:val>
                                        </p:tav>
                                        <p:tav tm="100000">
                                          <p:val>
                                            <p:strVal val="#ppt_w"/>
                                          </p:val>
                                        </p:tav>
                                      </p:tavLst>
                                    </p:anim>
                                    <p:anim calcmode="lin" valueType="num">
                                      <p:cBhvr>
                                        <p:cTn id="14" dur="500" fill="hold"/>
                                        <p:tgtEl>
                                          <p:spTgt spid="28678"/>
                                        </p:tgtEl>
                                        <p:attrNameLst>
                                          <p:attrName>ppt_h</p:attrName>
                                        </p:attrNameLst>
                                      </p:cBhvr>
                                      <p:tavLst>
                                        <p:tav tm="0">
                                          <p:val>
                                            <p:fltVal val="0"/>
                                          </p:val>
                                        </p:tav>
                                        <p:tav tm="100000">
                                          <p:val>
                                            <p:strVal val="#ppt_h"/>
                                          </p:val>
                                        </p:tav>
                                      </p:tavLst>
                                    </p:anim>
                                    <p:animEffect transition="in" filter="fade">
                                      <p:cBhvr>
                                        <p:cTn id="15" dur="500"/>
                                        <p:tgtEl>
                                          <p:spTgt spid="28678"/>
                                        </p:tgtEl>
                                      </p:cBhvr>
                                    </p:animEffect>
                                  </p:childTnLst>
                                </p:cTn>
                              </p:par>
                            </p:childTnLst>
                          </p:cTn>
                        </p:par>
                        <p:par>
                          <p:cTn id="16" fill="hold" nodeType="after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8680"/>
                                        </p:tgtEl>
                                        <p:attrNameLst>
                                          <p:attrName>style.visibility</p:attrName>
                                        </p:attrNameLst>
                                      </p:cBhvr>
                                      <p:to>
                                        <p:strVal val="visible"/>
                                      </p:to>
                                    </p:set>
                                    <p:animEffect transition="in" filter="wipe(left)">
                                      <p:cBhvr>
                                        <p:cTn id="19" dur="500"/>
                                        <p:tgtEl>
                                          <p:spTgt spid="28680"/>
                                        </p:tgtEl>
                                      </p:cBhvr>
                                    </p:animEffect>
                                  </p:childTnLst>
                                </p:cTn>
                              </p:par>
                            </p:childTnLst>
                          </p:cTn>
                        </p:par>
                        <p:par>
                          <p:cTn id="20" fill="hold" nodeType="afterGroup">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8679"/>
                                        </p:tgtEl>
                                        <p:attrNameLst>
                                          <p:attrName>style.visibility</p:attrName>
                                        </p:attrNameLst>
                                      </p:cBhvr>
                                      <p:to>
                                        <p:strVal val="visible"/>
                                      </p:to>
                                    </p:set>
                                    <p:animEffect transition="in" filter="wipe(left)">
                                      <p:cBhvr>
                                        <p:cTn id="23" dur="500"/>
                                        <p:tgtEl>
                                          <p:spTgt spid="2867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P spid="28680"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5546</Words>
  <Application>Microsoft Office PowerPoint</Application>
  <PresentationFormat>On-screen Show (4:3)</PresentationFormat>
  <Paragraphs>403</Paragraphs>
  <Slides>79</Slides>
  <Notes>74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79</vt:i4>
      </vt:variant>
    </vt:vector>
  </HeadingPairs>
  <TitlesOfParts>
    <vt:vector size="84" baseType="lpstr">
      <vt:lpstr>Arial</vt:lpstr>
      <vt:lpstr>Calibri</vt:lpstr>
      <vt:lpstr>Comic Sans MS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 Conte</dc:creator>
  <cp:lastModifiedBy>Owain Catton</cp:lastModifiedBy>
  <cp:revision>41</cp:revision>
  <dcterms:created xsi:type="dcterms:W3CDTF">2018-11-19T16:47:49Z</dcterms:created>
  <dcterms:modified xsi:type="dcterms:W3CDTF">2020-06-08T19:48:08Z</dcterms:modified>
</cp:coreProperties>
</file>